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57" r:id="rId4"/>
    <p:sldId id="258" r:id="rId5"/>
    <p:sldId id="259" r:id="rId6"/>
    <p:sldId id="260" r:id="rId7"/>
    <p:sldId id="271" r:id="rId8"/>
    <p:sldId id="272" r:id="rId9"/>
    <p:sldId id="279" r:id="rId10"/>
    <p:sldId id="261" r:id="rId11"/>
    <p:sldId id="280" r:id="rId12"/>
    <p:sldId id="262" r:id="rId13"/>
    <p:sldId id="265" r:id="rId14"/>
    <p:sldId id="266" r:id="rId15"/>
    <p:sldId id="268" r:id="rId16"/>
    <p:sldId id="269" r:id="rId17"/>
    <p:sldId id="273" r:id="rId18"/>
    <p:sldId id="274" r:id="rId19"/>
    <p:sldId id="275" r:id="rId20"/>
    <p:sldId id="281" r:id="rId21"/>
    <p:sldId id="277" r:id="rId22"/>
    <p:sldId id="278" r:id="rId23"/>
    <p:sldId id="276" r:id="rId24"/>
    <p:sldId id="270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8"/>
    <p:restoredTop sz="94663"/>
  </p:normalViewPr>
  <p:slideViewPr>
    <p:cSldViewPr snapToGrid="0" snapToObjects="1">
      <p:cViewPr varScale="1">
        <p:scale>
          <a:sx n="108" d="100"/>
          <a:sy n="108" d="100"/>
        </p:scale>
        <p:origin x="208" y="288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4CD1C-4C88-A34E-89A8-B8532BFCCB47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602CA-8ECF-7B4D-A12E-D990F8320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37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2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2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4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65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85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09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89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3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602CA-8ECF-7B4D-A12E-D990F83208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5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D66-311E-0143-8670-6E848A0B9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11EB7-F2B7-644A-BA68-0883900D07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3BDF8-0914-074F-9BD6-94C247DC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4CA0A-7A14-1246-8EC7-71ECEEA6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41758-9538-C948-AB88-202A6908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6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5807-106B-BF49-9A40-6FD0F42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11ED7-D282-F94F-9955-6B7F2D8B5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F1592-ED9A-5545-9FA0-AC32FD37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5C3C1-E2EC-5F45-A16D-64226D6C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F31B-3B85-8A4B-B786-69B3F5E4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3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4A8CA1-F8ED-8742-BD03-277BBEA6E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6262F-7C17-C04F-9237-9AA5C1E71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1810-01B1-9D46-B90B-DBF5C774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D5C5B-DAE4-7549-8C7D-C3907B91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7C99D-9463-B942-8E0E-9F947AB9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2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67E-5491-FA46-935D-5599B5D2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C9EB1-DC30-CD4F-8B55-F5C0D04D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2D0BB-B315-8647-8E66-496E6C96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85482-D3F6-9F4E-A8DB-08D86F9D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02ED9-D86C-7448-BD45-9366AE22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3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3D71-631D-0144-961A-3018CB1B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20FEC-EF4A-B04A-A69F-75F659541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3FBA3-34A6-D34B-848B-1955629C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E201B-2023-004F-AB3E-7C04D143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3F727-CCA3-D543-8F94-30509855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3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5CC2-308C-3C4D-A4E9-7DA7340D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A3C38-1EE8-AA48-9F7B-89BCDD080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ABB5-1935-7D44-9859-4668AF338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E537E-4349-B54B-8433-64BC38F3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65230-D78A-5041-A712-3B0C69D4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F0C4C-F981-1141-B42D-B12AE95F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71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A7E9-DFEF-1748-ACE9-4C7DFC4C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0151D-DD63-D448-902C-EDBB6BF5C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C4FA1-AE5F-3440-B185-6CD862193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C3614-7506-AD48-B562-86D33AADF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D21AF-9FBB-EB4C-A768-1776893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006C2-CB38-204C-B3BF-9FDD51C2C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F31526-B7E6-144E-B538-D53AB112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67A11C-5FC6-2141-8E78-B60F125E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39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9769-134F-C343-9F97-68BBF8E1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7A784-933B-004D-9CA9-2C224833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B720B-65C9-6240-A562-473086F8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6D15F-66C4-9044-B037-3FCC9652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8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B67D-AF25-0A40-BB2B-19FBF9C0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F1139-4BD4-6343-B857-9B76133B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5A769-987D-0847-86FA-C7719205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8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D321-557A-9244-B5E7-E834A048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120A7-ECAD-F840-AE78-B0ADFB311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9C55E-E4A5-7C48-8D8F-D92EBB6CB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172F9-EB1F-B74A-A9E9-622A3CA1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77356-077C-8A41-ACC8-170E3B3A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AAEB2-D711-B342-B572-36DB6FF89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3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A207-B118-C244-A587-464318B68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02495-6858-7145-8FEC-85F8D4B82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0C2E5-1351-6D44-8F8F-20B15A3FB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69B8F-E671-F244-841F-A025E35C6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C640F-9FAF-D248-B19D-554FF22C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E9731-69F5-114D-9B74-AE7FE1962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3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C0EF5-CAE9-684C-9C4D-0CD0A9E9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A2CD2-FD52-8F4F-A0A8-766A521D6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8CE9-3A9A-294D-AC31-09B792693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9E41-CD5B-2C4C-A718-BF5187D6FB84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72D5A-33D8-E04D-B7F6-ED7D40D23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B4AEC-2677-5B46-8AC7-D83EE3813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13E78-512A-3C45-BD27-0021E5E6E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8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C34D-AF82-B346-9A89-0FF0A3811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SPAN Image Analytics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2E046-B656-C340-B3CB-AC43C7C92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Ryan Cabeen</a:t>
            </a:r>
          </a:p>
          <a:p>
            <a:r>
              <a:rPr lang="en-US" sz="3500"/>
              <a:t>August 27, </a:t>
            </a:r>
            <a:r>
              <a:rPr lang="en-US" sz="3500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803610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1F6A-ACF0-B64A-9741-15C6BC9E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Segmentation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7604DA8-3489-2048-8539-F74815860291}"/>
              </a:ext>
            </a:extLst>
          </p:cNvPr>
          <p:cNvSpPr/>
          <p:nvPr/>
        </p:nvSpPr>
        <p:spPr>
          <a:xfrm>
            <a:off x="207181" y="2427185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9D45E9-0154-B54C-B0A7-0FC9192EB29C}"/>
              </a:ext>
            </a:extLst>
          </p:cNvPr>
          <p:cNvSpPr/>
          <p:nvPr/>
        </p:nvSpPr>
        <p:spPr>
          <a:xfrm>
            <a:off x="3783006" y="2602948"/>
            <a:ext cx="422309" cy="507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ellfish, star&#10;&#10;Description automatically generated">
            <a:extLst>
              <a:ext uri="{FF2B5EF4-FFF2-40B4-BE49-F238E27FC236}">
                <a16:creationId xmlns:a16="http://schemas.microsoft.com/office/drawing/2014/main" id="{428CA449-BAC4-0B4F-804E-71DAC5C88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115" y="1956452"/>
            <a:ext cx="2311054" cy="1858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14620-20CF-7443-8DF7-4C7E27797397}"/>
              </a:ext>
            </a:extLst>
          </p:cNvPr>
          <p:cNvSpPr txBox="1"/>
          <p:nvPr/>
        </p:nvSpPr>
        <p:spPr>
          <a:xfrm>
            <a:off x="3054545" y="196484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5A27766-2F5F-5D4D-AAC0-705A63651FEA}"/>
              </a:ext>
            </a:extLst>
          </p:cNvPr>
          <p:cNvSpPr/>
          <p:nvPr/>
        </p:nvSpPr>
        <p:spPr>
          <a:xfrm>
            <a:off x="207181" y="5242796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423762A-07BC-4345-955E-F6DED62F7998}"/>
              </a:ext>
            </a:extLst>
          </p:cNvPr>
          <p:cNvSpPr/>
          <p:nvPr/>
        </p:nvSpPr>
        <p:spPr>
          <a:xfrm>
            <a:off x="3783006" y="5467758"/>
            <a:ext cx="422309" cy="403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9A1298F-22DE-9045-B68C-5AAD4EA68C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351" y="4634501"/>
            <a:ext cx="2319129" cy="1858374"/>
          </a:xfrm>
          <a:prstGeom prst="rect">
            <a:avLst/>
          </a:prstGeom>
        </p:spPr>
      </p:pic>
      <p:pic>
        <p:nvPicPr>
          <p:cNvPr id="17" name="Picture 16" descr="A picture containing star&#10;&#10;Description automatically generated">
            <a:extLst>
              <a:ext uri="{FF2B5EF4-FFF2-40B4-BE49-F238E27FC236}">
                <a16:creationId xmlns:a16="http://schemas.microsoft.com/office/drawing/2014/main" id="{3523A945-6265-CA47-B07F-75D1677C2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138" y="1911893"/>
            <a:ext cx="2311054" cy="1864892"/>
          </a:xfrm>
          <a:prstGeom prst="rect">
            <a:avLst/>
          </a:prstGeom>
        </p:spPr>
      </p:pic>
      <p:pic>
        <p:nvPicPr>
          <p:cNvPr id="19" name="Picture 18" descr="A picture containing star&#10;&#10;Description automatically generated">
            <a:extLst>
              <a:ext uri="{FF2B5EF4-FFF2-40B4-BE49-F238E27FC236}">
                <a16:creationId xmlns:a16="http://schemas.microsoft.com/office/drawing/2014/main" id="{30B18480-7257-2B4E-A952-C11F79663E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138" y="4634501"/>
            <a:ext cx="2324491" cy="1858374"/>
          </a:xfrm>
          <a:prstGeom prst="rect">
            <a:avLst/>
          </a:prstGeom>
        </p:spPr>
      </p:pic>
      <p:sp>
        <p:nvSpPr>
          <p:cNvPr id="25" name="Bent-Up Arrow 24">
            <a:extLst>
              <a:ext uri="{FF2B5EF4-FFF2-40B4-BE49-F238E27FC236}">
                <a16:creationId xmlns:a16="http://schemas.microsoft.com/office/drawing/2014/main" id="{2EDF710E-CD63-EC47-BA0C-54AF551C546C}"/>
              </a:ext>
            </a:extLst>
          </p:cNvPr>
          <p:cNvSpPr/>
          <p:nvPr/>
        </p:nvSpPr>
        <p:spPr>
          <a:xfrm rot="5400000">
            <a:off x="6261583" y="3722260"/>
            <a:ext cx="541730" cy="62507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-Up Arrow 25">
            <a:extLst>
              <a:ext uri="{FF2B5EF4-FFF2-40B4-BE49-F238E27FC236}">
                <a16:creationId xmlns:a16="http://schemas.microsoft.com/office/drawing/2014/main" id="{92BFDFDD-83D1-9B48-AF86-7B0E42CB3703}"/>
              </a:ext>
            </a:extLst>
          </p:cNvPr>
          <p:cNvSpPr/>
          <p:nvPr/>
        </p:nvSpPr>
        <p:spPr>
          <a:xfrm rot="5400000" flipH="1">
            <a:off x="6226245" y="4017827"/>
            <a:ext cx="622081" cy="63474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star&#10;&#10;Description automatically generated">
            <a:extLst>
              <a:ext uri="{FF2B5EF4-FFF2-40B4-BE49-F238E27FC236}">
                <a16:creationId xmlns:a16="http://schemas.microsoft.com/office/drawing/2014/main" id="{9C6AE68B-9436-F04B-A886-E0D96D6773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6999" y="4743733"/>
            <a:ext cx="2208649" cy="1818217"/>
          </a:xfrm>
          <a:prstGeom prst="rect">
            <a:avLst/>
          </a:prstGeom>
        </p:spPr>
      </p:pic>
      <p:pic>
        <p:nvPicPr>
          <p:cNvPr id="30" name="Picture 29" descr="A picture containing star&#10;&#10;Description automatically generated">
            <a:extLst>
              <a:ext uri="{FF2B5EF4-FFF2-40B4-BE49-F238E27FC236}">
                <a16:creationId xmlns:a16="http://schemas.microsoft.com/office/drawing/2014/main" id="{6FF7DE0A-502C-584B-89F2-7F0019A958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7968" y="1767114"/>
            <a:ext cx="2276467" cy="1818217"/>
          </a:xfrm>
          <a:prstGeom prst="rect">
            <a:avLst/>
          </a:prstGeom>
        </p:spPr>
      </p:pic>
      <p:sp>
        <p:nvSpPr>
          <p:cNvPr id="31" name="Bent-Up Arrow 30">
            <a:extLst>
              <a:ext uri="{FF2B5EF4-FFF2-40B4-BE49-F238E27FC236}">
                <a16:creationId xmlns:a16="http://schemas.microsoft.com/office/drawing/2014/main" id="{A7F7F6F5-B81E-B542-9CA8-26621106C947}"/>
              </a:ext>
            </a:extLst>
          </p:cNvPr>
          <p:cNvSpPr/>
          <p:nvPr/>
        </p:nvSpPr>
        <p:spPr>
          <a:xfrm>
            <a:off x="9166134" y="3612846"/>
            <a:ext cx="541730" cy="62507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ent-Up Arrow 31">
            <a:extLst>
              <a:ext uri="{FF2B5EF4-FFF2-40B4-BE49-F238E27FC236}">
                <a16:creationId xmlns:a16="http://schemas.microsoft.com/office/drawing/2014/main" id="{0C160B1B-A774-D144-B4C1-3EDCAC7C601D}"/>
              </a:ext>
            </a:extLst>
          </p:cNvPr>
          <p:cNvSpPr/>
          <p:nvPr/>
        </p:nvSpPr>
        <p:spPr>
          <a:xfrm rot="10800000" flipH="1">
            <a:off x="9093693" y="4095068"/>
            <a:ext cx="633190" cy="63474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close up of a light&#10;&#10;Description automatically generated">
            <a:extLst>
              <a:ext uri="{FF2B5EF4-FFF2-40B4-BE49-F238E27FC236}">
                <a16:creationId xmlns:a16="http://schemas.microsoft.com/office/drawing/2014/main" id="{14CFF777-42BB-7C4E-A682-6081F07EAD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6974" y="3374968"/>
            <a:ext cx="2208649" cy="164867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77F1BE3-6322-8C4B-82E9-5B6B4D1C1AE9}"/>
              </a:ext>
            </a:extLst>
          </p:cNvPr>
          <p:cNvSpPr txBox="1"/>
          <p:nvPr/>
        </p:nvSpPr>
        <p:spPr>
          <a:xfrm>
            <a:off x="3224463" y="471253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T2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DED00F-D053-444B-B6B7-889534DA1C4B}"/>
              </a:ext>
            </a:extLst>
          </p:cNvPr>
          <p:cNvSpPr txBox="1"/>
          <p:nvPr/>
        </p:nvSpPr>
        <p:spPr>
          <a:xfrm>
            <a:off x="4501526" y="3876137"/>
            <a:ext cx="1456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Probabilistic</a:t>
            </a:r>
          </a:p>
          <a:p>
            <a:pPr algn="ctr"/>
            <a:r>
              <a:rPr lang="en-US" dirty="0"/>
              <a:t> Thresholding</a:t>
            </a:r>
            <a:endParaRPr lang="en-US" baseline="30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238811-26B9-8445-AA79-DD61D9E9EA26}"/>
              </a:ext>
            </a:extLst>
          </p:cNvPr>
          <p:cNvSpPr txBox="1"/>
          <p:nvPr/>
        </p:nvSpPr>
        <p:spPr>
          <a:xfrm>
            <a:off x="9873021" y="3900967"/>
            <a:ext cx="1131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Region </a:t>
            </a:r>
          </a:p>
          <a:p>
            <a:pPr algn="ctr"/>
            <a:r>
              <a:rPr lang="en-US" dirty="0"/>
              <a:t>Extraction</a:t>
            </a:r>
            <a:endParaRPr lang="en-US" baseline="30000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647383E-487E-1C43-892B-ABE38E8CC529}"/>
              </a:ext>
            </a:extLst>
          </p:cNvPr>
          <p:cNvSpPr/>
          <p:nvPr/>
        </p:nvSpPr>
        <p:spPr>
          <a:xfrm>
            <a:off x="11181801" y="4024161"/>
            <a:ext cx="823784" cy="393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9A9362-6CE9-0D42-AC94-B2D98729110E}"/>
              </a:ext>
            </a:extLst>
          </p:cNvPr>
          <p:cNvSpPr txBox="1"/>
          <p:nvPr/>
        </p:nvSpPr>
        <p:spPr>
          <a:xfrm>
            <a:off x="1731141" y="3901498"/>
            <a:ext cx="1505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Intensity </a:t>
            </a:r>
          </a:p>
          <a:p>
            <a:pPr algn="ctr"/>
            <a:r>
              <a:rPr lang="en-US" dirty="0"/>
              <a:t>Normalization</a:t>
            </a:r>
            <a:endParaRPr lang="en-US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248CB2-B0C4-7840-B504-5A98040FDF9C}"/>
              </a:ext>
            </a:extLst>
          </p:cNvPr>
          <p:cNvSpPr txBox="1"/>
          <p:nvPr/>
        </p:nvSpPr>
        <p:spPr>
          <a:xfrm>
            <a:off x="6966005" y="5101528"/>
            <a:ext cx="2091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Combining Information from Multiple Contrasts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05541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E1F6A-ACF0-B64A-9741-15C6BC9E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Lesion Segmentation</a:t>
            </a:r>
          </a:p>
        </p:txBody>
      </p:sp>
      <p:pic>
        <p:nvPicPr>
          <p:cNvPr id="3" name="lesion.extract" descr="lesion.extract">
            <a:hlinkClick r:id="" action="ppaction://media"/>
            <a:extLst>
              <a:ext uri="{FF2B5EF4-FFF2-40B4-BE49-F238E27FC236}">
                <a16:creationId xmlns:a16="http://schemas.microsoft.com/office/drawing/2014/main" id="{F9A80540-535E-1446-A397-DEF4D16F6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100" y="1550347"/>
            <a:ext cx="9893300" cy="51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5C7-29C1-464F-8657-F535AE5E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85" y="206384"/>
            <a:ext cx="10515600" cy="1325563"/>
          </a:xfrm>
        </p:spPr>
        <p:txBody>
          <a:bodyPr/>
          <a:lstStyle/>
          <a:p>
            <a:r>
              <a:rPr lang="en-US" dirty="0"/>
              <a:t>Analytics and Report Generation</a:t>
            </a:r>
          </a:p>
        </p:txBody>
      </p:sp>
      <p:pic>
        <p:nvPicPr>
          <p:cNvPr id="6" name="Picture 5" descr="A close up of a light&#10;&#10;Description automatically generated">
            <a:extLst>
              <a:ext uri="{FF2B5EF4-FFF2-40B4-BE49-F238E27FC236}">
                <a16:creationId xmlns:a16="http://schemas.microsoft.com/office/drawing/2014/main" id="{CFBEE6D4-A019-154A-AEBB-0FD87E5B76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256" y="1402188"/>
            <a:ext cx="2141277" cy="159838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3E43A16-3472-C549-B7E8-37D90B6145B7}"/>
              </a:ext>
            </a:extLst>
          </p:cNvPr>
          <p:cNvSpPr/>
          <p:nvPr/>
        </p:nvSpPr>
        <p:spPr>
          <a:xfrm>
            <a:off x="152052" y="1594831"/>
            <a:ext cx="1334697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Scan</a:t>
            </a:r>
          </a:p>
        </p:txBody>
      </p:sp>
      <p:pic>
        <p:nvPicPr>
          <p:cNvPr id="5" name="Picture 4" descr="A picture containing star&#10;&#10;Description automatically generated">
            <a:extLst>
              <a:ext uri="{FF2B5EF4-FFF2-40B4-BE49-F238E27FC236}">
                <a16:creationId xmlns:a16="http://schemas.microsoft.com/office/drawing/2014/main" id="{6DB146A8-016A-154A-A268-13A131F88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744" y="1389133"/>
            <a:ext cx="2055693" cy="1598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8FF774-16A4-1048-A509-BEB60D22CDF0}"/>
              </a:ext>
            </a:extLst>
          </p:cNvPr>
          <p:cNvSpPr txBox="1"/>
          <p:nvPr/>
        </p:nvSpPr>
        <p:spPr>
          <a:xfrm>
            <a:off x="7454138" y="1389133"/>
            <a:ext cx="423553" cy="260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ADC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673D82DD-88A3-3C44-8AC5-51520779B6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970" y="1402188"/>
            <a:ext cx="1975798" cy="1598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9B0E8-AC5B-4245-9FDE-15A718E2E93A}"/>
              </a:ext>
            </a:extLst>
          </p:cNvPr>
          <p:cNvSpPr txBox="1"/>
          <p:nvPr/>
        </p:nvSpPr>
        <p:spPr>
          <a:xfrm>
            <a:off x="5415792" y="1402188"/>
            <a:ext cx="297470" cy="260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T2</a:t>
            </a:r>
            <a:endParaRPr lang="en-US" baseline="300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6BF8A1-D133-0F4A-9C51-86D6B6562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637" y="4764643"/>
            <a:ext cx="2157413" cy="16842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076AD1-21DE-4544-A083-80503CD48AFF}"/>
              </a:ext>
            </a:extLst>
          </p:cNvPr>
          <p:cNvSpPr txBox="1"/>
          <p:nvPr/>
        </p:nvSpPr>
        <p:spPr>
          <a:xfrm>
            <a:off x="9110492" y="4118312"/>
            <a:ext cx="196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Imaging Metrics for an Individual</a:t>
            </a:r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22B303-9050-8F48-972F-5E2D0222A1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51" y="3709361"/>
            <a:ext cx="6941409" cy="29878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45E2DD-D7F5-4A4D-9D5A-2D766E8F16CC}"/>
              </a:ext>
            </a:extLst>
          </p:cNvPr>
          <p:cNvSpPr txBox="1"/>
          <p:nvPr/>
        </p:nvSpPr>
        <p:spPr>
          <a:xfrm>
            <a:off x="9518502" y="563552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Mosaic Plots</a:t>
            </a:r>
          </a:p>
        </p:txBody>
      </p:sp>
      <p:pic>
        <p:nvPicPr>
          <p:cNvPr id="22" name="Picture 21" descr="A close up of a womans face&#10;&#10;Description automatically generated">
            <a:extLst>
              <a:ext uri="{FF2B5EF4-FFF2-40B4-BE49-F238E27FC236}">
                <a16:creationId xmlns:a16="http://schemas.microsoft.com/office/drawing/2014/main" id="{85B415EB-19AE-4840-ADBC-F5E03E7E79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8364740" y="1074206"/>
            <a:ext cx="3675208" cy="28226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46D7D5-7890-2A4C-AC09-7C7F8D9E1998}"/>
              </a:ext>
            </a:extLst>
          </p:cNvPr>
          <p:cNvSpPr txBox="1"/>
          <p:nvPr/>
        </p:nvSpPr>
        <p:spPr>
          <a:xfrm>
            <a:off x="1348315" y="3300002"/>
            <a:ext cx="425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Report of Imaging Metrics for Entire Cohort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26A1874-7031-A34B-89AA-A501B5E813DD}"/>
              </a:ext>
            </a:extLst>
          </p:cNvPr>
          <p:cNvSpPr/>
          <p:nvPr/>
        </p:nvSpPr>
        <p:spPr>
          <a:xfrm rot="10800000">
            <a:off x="7199334" y="4488031"/>
            <a:ext cx="1531246" cy="642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60846-FD89-7F45-ACEF-20D35C195CC8}"/>
              </a:ext>
            </a:extLst>
          </p:cNvPr>
          <p:cNvSpPr txBox="1"/>
          <p:nvPr/>
        </p:nvSpPr>
        <p:spPr>
          <a:xfrm>
            <a:off x="7290983" y="5260312"/>
            <a:ext cx="1531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Aggregate data with other all individuals </a:t>
            </a:r>
          </a:p>
        </p:txBody>
      </p:sp>
    </p:spTree>
    <p:extLst>
      <p:ext uri="{BB962C8B-B14F-4D97-AF65-F5344CB8AC3E}">
        <p14:creationId xmlns:p14="http://schemas.microsoft.com/office/powerpoint/2010/main" val="156709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82B1A-7340-3E47-B916-FFAEAD4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6" y="725758"/>
            <a:ext cx="4251961" cy="2306741"/>
          </a:xfrm>
        </p:spPr>
        <p:txBody>
          <a:bodyPr>
            <a:noAutofit/>
          </a:bodyPr>
          <a:lstStyle/>
          <a:p>
            <a:r>
              <a:rPr lang="en-US" b="1" u="sng" dirty="0"/>
              <a:t>Some Results</a:t>
            </a:r>
            <a:br>
              <a:rPr lang="en-US" b="1" u="sng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Hopkins</a:t>
            </a:r>
            <a:br>
              <a:rPr lang="en-US" dirty="0"/>
            </a:br>
            <a:r>
              <a:rPr lang="en-US" dirty="0"/>
              <a:t>QC3893</a:t>
            </a:r>
          </a:p>
        </p:txBody>
      </p:sp>
      <p:pic>
        <p:nvPicPr>
          <p:cNvPr id="7" name="Picture 6" descr="A close up of an object&#10;&#10;Description automatically generated">
            <a:extLst>
              <a:ext uri="{FF2B5EF4-FFF2-40B4-BE49-F238E27FC236}">
                <a16:creationId xmlns:a16="http://schemas.microsoft.com/office/drawing/2014/main" id="{6FEFEA8C-9C76-D843-8163-263EE920A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4386" y="138753"/>
            <a:ext cx="6874712" cy="3480750"/>
          </a:xfrm>
          <a:prstGeom prst="rect">
            <a:avLst/>
          </a:prstGeom>
        </p:spPr>
      </p:pic>
      <p:pic>
        <p:nvPicPr>
          <p:cNvPr id="9" name="Picture 8" descr="A picture containing group&#10;&#10;Description automatically generated">
            <a:extLst>
              <a:ext uri="{FF2B5EF4-FFF2-40B4-BE49-F238E27FC236}">
                <a16:creationId xmlns:a16="http://schemas.microsoft.com/office/drawing/2014/main" id="{32E1C1E3-4E49-0C49-AE80-F634F6E440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9" y="3710945"/>
            <a:ext cx="6008770" cy="3006380"/>
          </a:xfrm>
          <a:prstGeom prst="rect">
            <a:avLst/>
          </a:prstGeom>
        </p:spPr>
      </p:pic>
      <p:pic>
        <p:nvPicPr>
          <p:cNvPr id="11" name="Picture 10" descr="A close up of a typewriter&#10;&#10;Description automatically generated">
            <a:extLst>
              <a:ext uri="{FF2B5EF4-FFF2-40B4-BE49-F238E27FC236}">
                <a16:creationId xmlns:a16="http://schemas.microsoft.com/office/drawing/2014/main" id="{70E5B9FF-E460-F747-8007-0F028E8BE7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1302" y="3710945"/>
            <a:ext cx="5937796" cy="30063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C00959-2F4C-B841-A35A-30E5C906F2CC}"/>
              </a:ext>
            </a:extLst>
          </p:cNvPr>
          <p:cNvSpPr/>
          <p:nvPr/>
        </p:nvSpPr>
        <p:spPr>
          <a:xfrm>
            <a:off x="10858097" y="2692863"/>
            <a:ext cx="1003191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0BEB75D-E524-6D4C-A0D2-4D8D2062D8C5}"/>
              </a:ext>
            </a:extLst>
          </p:cNvPr>
          <p:cNvSpPr txBox="1">
            <a:spLocks/>
          </p:cNvSpPr>
          <p:nvPr/>
        </p:nvSpPr>
        <p:spPr>
          <a:xfrm>
            <a:off x="10949774" y="2682318"/>
            <a:ext cx="819835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C3A90-0847-6848-BE9F-F7C357B2473A}"/>
              </a:ext>
            </a:extLst>
          </p:cNvPr>
          <p:cNvSpPr/>
          <p:nvPr/>
        </p:nvSpPr>
        <p:spPr>
          <a:xfrm>
            <a:off x="4514822" y="5833012"/>
            <a:ext cx="1353245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6837A6-D1C2-F84B-81FF-1E03272E2C92}"/>
              </a:ext>
            </a:extLst>
          </p:cNvPr>
          <p:cNvSpPr txBox="1">
            <a:spLocks/>
          </p:cNvSpPr>
          <p:nvPr/>
        </p:nvSpPr>
        <p:spPr>
          <a:xfrm>
            <a:off x="4614535" y="5822467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9F627D-B832-5C47-B232-61F993934E67}"/>
              </a:ext>
            </a:extLst>
          </p:cNvPr>
          <p:cNvSpPr/>
          <p:nvPr/>
        </p:nvSpPr>
        <p:spPr>
          <a:xfrm>
            <a:off x="10431915" y="5822467"/>
            <a:ext cx="1625676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E8A5569-F571-2D4B-9870-ECF8869E14E7}"/>
              </a:ext>
            </a:extLst>
          </p:cNvPr>
          <p:cNvSpPr txBox="1">
            <a:spLocks/>
          </p:cNvSpPr>
          <p:nvPr/>
        </p:nvSpPr>
        <p:spPr>
          <a:xfrm>
            <a:off x="10452307" y="5811922"/>
            <a:ext cx="154550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52859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82B1A-7340-3E47-B916-FFAEAD4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6" y="725758"/>
            <a:ext cx="4251961" cy="2306741"/>
          </a:xfrm>
        </p:spPr>
        <p:txBody>
          <a:bodyPr>
            <a:noAutofit/>
          </a:bodyPr>
          <a:lstStyle/>
          <a:p>
            <a:r>
              <a:rPr lang="en-US" b="1" u="sng" dirty="0"/>
              <a:t>Some Results</a:t>
            </a:r>
            <a:br>
              <a:rPr lang="en-US" b="1" u="sng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Yale</a:t>
            </a:r>
            <a:br>
              <a:rPr lang="en-US" dirty="0"/>
            </a:br>
            <a:r>
              <a:rPr lang="en-US" dirty="0"/>
              <a:t>FR8090</a:t>
            </a:r>
          </a:p>
        </p:txBody>
      </p:sp>
      <p:pic>
        <p:nvPicPr>
          <p:cNvPr id="3" name="Picture 2" descr="A picture containing object, keyboard&#10;&#10;Description automatically generated">
            <a:extLst>
              <a:ext uri="{FF2B5EF4-FFF2-40B4-BE49-F238E27FC236}">
                <a16:creationId xmlns:a16="http://schemas.microsoft.com/office/drawing/2014/main" id="{DE478B4B-5F2F-FB4C-8C46-0ED515AAD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245" y="600892"/>
            <a:ext cx="7945975" cy="3030583"/>
          </a:xfrm>
          <a:prstGeom prst="rect">
            <a:avLst/>
          </a:prstGeom>
        </p:spPr>
      </p:pic>
      <p:pic>
        <p:nvPicPr>
          <p:cNvPr id="6" name="Picture 5" descr="A close up of a typewriter&#10;&#10;Description automatically generated">
            <a:extLst>
              <a:ext uri="{FF2B5EF4-FFF2-40B4-BE49-F238E27FC236}">
                <a16:creationId xmlns:a16="http://schemas.microsoft.com/office/drawing/2014/main" id="{BEABFBDB-84D9-C640-BEAB-B2CCE2538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943" y="3799377"/>
            <a:ext cx="5978035" cy="251921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2A00BC9-2408-1240-9302-64E8392C91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1462" y="3799377"/>
            <a:ext cx="5642535" cy="25192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A189AF-D944-0144-A4BF-F3CD7B54BD30}"/>
              </a:ext>
            </a:extLst>
          </p:cNvPr>
          <p:cNvSpPr/>
          <p:nvPr/>
        </p:nvSpPr>
        <p:spPr>
          <a:xfrm>
            <a:off x="10858097" y="2692863"/>
            <a:ext cx="1003191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1CBDBA1-80D0-AF4D-8124-4E2AF6D3144C}"/>
              </a:ext>
            </a:extLst>
          </p:cNvPr>
          <p:cNvSpPr txBox="1">
            <a:spLocks/>
          </p:cNvSpPr>
          <p:nvPr/>
        </p:nvSpPr>
        <p:spPr>
          <a:xfrm>
            <a:off x="10949774" y="2682318"/>
            <a:ext cx="819835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266CF7-4757-A049-9576-ADA1F73376FA}"/>
              </a:ext>
            </a:extLst>
          </p:cNvPr>
          <p:cNvSpPr/>
          <p:nvPr/>
        </p:nvSpPr>
        <p:spPr>
          <a:xfrm>
            <a:off x="4672042" y="5518193"/>
            <a:ext cx="1353245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4BE15D4-E50B-0B46-9282-5AACD6F4E672}"/>
              </a:ext>
            </a:extLst>
          </p:cNvPr>
          <p:cNvSpPr txBox="1">
            <a:spLocks/>
          </p:cNvSpPr>
          <p:nvPr/>
        </p:nvSpPr>
        <p:spPr>
          <a:xfrm>
            <a:off x="4771755" y="5507648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B3AD22-A0DF-B842-B61C-133E8944AE33}"/>
              </a:ext>
            </a:extLst>
          </p:cNvPr>
          <p:cNvSpPr/>
          <p:nvPr/>
        </p:nvSpPr>
        <p:spPr>
          <a:xfrm>
            <a:off x="10156630" y="5495633"/>
            <a:ext cx="1625676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1FBAA3D-7915-AC47-8398-43B120D25F8B}"/>
              </a:ext>
            </a:extLst>
          </p:cNvPr>
          <p:cNvSpPr txBox="1">
            <a:spLocks/>
          </p:cNvSpPr>
          <p:nvPr/>
        </p:nvSpPr>
        <p:spPr>
          <a:xfrm>
            <a:off x="10177022" y="5485088"/>
            <a:ext cx="154550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RARE</a:t>
            </a:r>
          </a:p>
        </p:txBody>
      </p:sp>
    </p:spTree>
    <p:extLst>
      <p:ext uri="{BB962C8B-B14F-4D97-AF65-F5344CB8AC3E}">
        <p14:creationId xmlns:p14="http://schemas.microsoft.com/office/powerpoint/2010/main" val="9399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82B1A-7340-3E47-B916-FFAEAD4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6" y="725758"/>
            <a:ext cx="4251961" cy="2306741"/>
          </a:xfrm>
        </p:spPr>
        <p:txBody>
          <a:bodyPr>
            <a:noAutofit/>
          </a:bodyPr>
          <a:lstStyle/>
          <a:p>
            <a:r>
              <a:rPr lang="en-US" b="1" u="sng" dirty="0"/>
              <a:t>Some Results</a:t>
            </a:r>
            <a:br>
              <a:rPr lang="en-US" b="1" u="sng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UT</a:t>
            </a:r>
            <a:br>
              <a:rPr lang="en-US" dirty="0"/>
            </a:br>
            <a:r>
              <a:rPr lang="en-US" dirty="0"/>
              <a:t>UT0002</a:t>
            </a:r>
          </a:p>
        </p:txBody>
      </p:sp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E3B5D9E6-D0B7-0E4D-8BD2-6DEF37690C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5578" y="163100"/>
            <a:ext cx="8358552" cy="3662402"/>
          </a:xfrm>
          <a:prstGeom prst="rect">
            <a:avLst/>
          </a:prstGeom>
        </p:spPr>
      </p:pic>
      <p:pic>
        <p:nvPicPr>
          <p:cNvPr id="8" name="Picture 7" descr="A picture containing keyboard&#10;&#10;Description automatically generated">
            <a:extLst>
              <a:ext uri="{FF2B5EF4-FFF2-40B4-BE49-F238E27FC236}">
                <a16:creationId xmlns:a16="http://schemas.microsoft.com/office/drawing/2014/main" id="{3BF631CE-11C8-E645-A21F-5DB5A5883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847" y="3944981"/>
            <a:ext cx="6060480" cy="271324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315685A-3176-AF44-98BB-0708E05C8B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690" y="3944981"/>
            <a:ext cx="5806440" cy="2713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D2A42B-03F3-CE41-A644-AA650BD372A7}"/>
              </a:ext>
            </a:extLst>
          </p:cNvPr>
          <p:cNvSpPr/>
          <p:nvPr/>
        </p:nvSpPr>
        <p:spPr>
          <a:xfrm>
            <a:off x="10969962" y="2876492"/>
            <a:ext cx="1003191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1310AC-E5E5-3840-902B-66214354208A}"/>
              </a:ext>
            </a:extLst>
          </p:cNvPr>
          <p:cNvSpPr txBox="1">
            <a:spLocks/>
          </p:cNvSpPr>
          <p:nvPr/>
        </p:nvSpPr>
        <p:spPr>
          <a:xfrm>
            <a:off x="11061639" y="2865947"/>
            <a:ext cx="819835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440F21-C58C-7640-B505-EFABBD747D08}"/>
              </a:ext>
            </a:extLst>
          </p:cNvPr>
          <p:cNvSpPr/>
          <p:nvPr/>
        </p:nvSpPr>
        <p:spPr>
          <a:xfrm>
            <a:off x="10407257" y="5714885"/>
            <a:ext cx="1625676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1668DC0-839E-824A-8E0F-AFC38536581B}"/>
              </a:ext>
            </a:extLst>
          </p:cNvPr>
          <p:cNvSpPr txBox="1">
            <a:spLocks/>
          </p:cNvSpPr>
          <p:nvPr/>
        </p:nvSpPr>
        <p:spPr>
          <a:xfrm>
            <a:off x="10427649" y="5704340"/>
            <a:ext cx="154550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RARE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A02173-9E6A-5646-937C-478314192C6E}"/>
              </a:ext>
            </a:extLst>
          </p:cNvPr>
          <p:cNvSpPr/>
          <p:nvPr/>
        </p:nvSpPr>
        <p:spPr>
          <a:xfrm>
            <a:off x="4702627" y="5741011"/>
            <a:ext cx="1353245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18C43E9-1CEF-2B41-996C-C3ED68C76EA7}"/>
              </a:ext>
            </a:extLst>
          </p:cNvPr>
          <p:cNvSpPr txBox="1">
            <a:spLocks/>
          </p:cNvSpPr>
          <p:nvPr/>
        </p:nvSpPr>
        <p:spPr>
          <a:xfrm>
            <a:off x="4802340" y="5730466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1749601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82B1A-7340-3E47-B916-FFAEAD4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6" y="725758"/>
            <a:ext cx="4966734" cy="2306741"/>
          </a:xfrm>
        </p:spPr>
        <p:txBody>
          <a:bodyPr>
            <a:noAutofit/>
          </a:bodyPr>
          <a:lstStyle/>
          <a:p>
            <a:r>
              <a:rPr lang="en-US" b="1" u="sng" dirty="0"/>
              <a:t>Some Results</a:t>
            </a:r>
            <a:br>
              <a:rPr lang="en-US" b="1" u="sng" dirty="0"/>
            </a:br>
            <a:br>
              <a:rPr lang="en-US" dirty="0"/>
            </a:br>
            <a:r>
              <a:rPr lang="en-US" dirty="0"/>
              <a:t>U of Iowa</a:t>
            </a:r>
            <a:br>
              <a:rPr lang="en-US" dirty="0"/>
            </a:br>
            <a:r>
              <a:rPr lang="en-US" dirty="0"/>
              <a:t>UI0000  (no lesion?)</a:t>
            </a:r>
          </a:p>
        </p:txBody>
      </p:sp>
      <p:pic>
        <p:nvPicPr>
          <p:cNvPr id="3" name="Picture 2" descr="A close up of a typewriter&#10;&#10;Description automatically generated">
            <a:extLst>
              <a:ext uri="{FF2B5EF4-FFF2-40B4-BE49-F238E27FC236}">
                <a16:creationId xmlns:a16="http://schemas.microsoft.com/office/drawing/2014/main" id="{B452100D-C1AB-1B4B-8281-FA2671449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7400" y="227622"/>
            <a:ext cx="6615532" cy="3348694"/>
          </a:xfrm>
          <a:prstGeom prst="rect">
            <a:avLst/>
          </a:prstGeom>
        </p:spPr>
      </p:pic>
      <p:pic>
        <p:nvPicPr>
          <p:cNvPr id="7" name="Picture 6" descr="A close up of a typewriter&#10;&#10;Description automatically generated">
            <a:extLst>
              <a:ext uri="{FF2B5EF4-FFF2-40B4-BE49-F238E27FC236}">
                <a16:creationId xmlns:a16="http://schemas.microsoft.com/office/drawing/2014/main" id="{5DCF19FB-BA20-B740-B925-A496879995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522" y="3625356"/>
            <a:ext cx="5917283" cy="3079116"/>
          </a:xfrm>
          <a:prstGeom prst="rect">
            <a:avLst/>
          </a:prstGeom>
        </p:spPr>
      </p:pic>
      <p:pic>
        <p:nvPicPr>
          <p:cNvPr id="10" name="Picture 9" descr="A picture containing food, table, sitting, pizza&#10;&#10;Description automatically generated">
            <a:extLst>
              <a:ext uri="{FF2B5EF4-FFF2-40B4-BE49-F238E27FC236}">
                <a16:creationId xmlns:a16="http://schemas.microsoft.com/office/drawing/2014/main" id="{D84AA1F2-74C1-B941-9BA0-FEB9CE35C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5584" y="3653842"/>
            <a:ext cx="5877348" cy="30506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9DD18A-0CC7-B84E-970B-5B7B421B299E}"/>
              </a:ext>
            </a:extLst>
          </p:cNvPr>
          <p:cNvSpPr/>
          <p:nvPr/>
        </p:nvSpPr>
        <p:spPr>
          <a:xfrm>
            <a:off x="10839333" y="2680549"/>
            <a:ext cx="1003191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951EC85-9384-C642-BD70-1983A1C24130}"/>
              </a:ext>
            </a:extLst>
          </p:cNvPr>
          <p:cNvSpPr txBox="1">
            <a:spLocks/>
          </p:cNvSpPr>
          <p:nvPr/>
        </p:nvSpPr>
        <p:spPr>
          <a:xfrm>
            <a:off x="10931010" y="2670004"/>
            <a:ext cx="819835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BA3B15-D49A-6D4B-824F-A5AD096A1212}"/>
              </a:ext>
            </a:extLst>
          </p:cNvPr>
          <p:cNvSpPr/>
          <p:nvPr/>
        </p:nvSpPr>
        <p:spPr>
          <a:xfrm>
            <a:off x="10276628" y="5837372"/>
            <a:ext cx="1625676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A9687D2-60C2-D349-B4CA-C9E72BB43278}"/>
              </a:ext>
            </a:extLst>
          </p:cNvPr>
          <p:cNvSpPr txBox="1">
            <a:spLocks/>
          </p:cNvSpPr>
          <p:nvPr/>
        </p:nvSpPr>
        <p:spPr>
          <a:xfrm>
            <a:off x="10297020" y="5826827"/>
            <a:ext cx="154550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RARE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72A3D-101E-EC4E-85F6-BA6BF533A7F7}"/>
              </a:ext>
            </a:extLst>
          </p:cNvPr>
          <p:cNvSpPr/>
          <p:nvPr/>
        </p:nvSpPr>
        <p:spPr>
          <a:xfrm>
            <a:off x="4571999" y="5911465"/>
            <a:ext cx="1353245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FF8C229-AD52-FF45-8F1D-4FBA4A8FF1A3}"/>
              </a:ext>
            </a:extLst>
          </p:cNvPr>
          <p:cNvSpPr txBox="1">
            <a:spLocks/>
          </p:cNvSpPr>
          <p:nvPr/>
        </p:nvSpPr>
        <p:spPr>
          <a:xfrm>
            <a:off x="4671712" y="5900920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2669689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E82B1A-7340-3E47-B916-FFAEAD4F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66" y="725758"/>
            <a:ext cx="4966734" cy="2306741"/>
          </a:xfrm>
        </p:spPr>
        <p:txBody>
          <a:bodyPr>
            <a:noAutofit/>
          </a:bodyPr>
          <a:lstStyle/>
          <a:p>
            <a:r>
              <a:rPr lang="en-US" b="1" u="sng" dirty="0"/>
              <a:t>Some Results</a:t>
            </a:r>
            <a:br>
              <a:rPr lang="en-US" b="1" u="sng" dirty="0"/>
            </a:br>
            <a:br>
              <a:rPr lang="en-US" dirty="0"/>
            </a:br>
            <a:r>
              <a:rPr lang="en-US" dirty="0"/>
              <a:t>Augusta</a:t>
            </a:r>
            <a:br>
              <a:rPr lang="en-US" dirty="0"/>
            </a:br>
            <a:r>
              <a:rPr lang="en-US" dirty="0"/>
              <a:t>AU8051</a:t>
            </a:r>
          </a:p>
        </p:txBody>
      </p:sp>
      <p:pic>
        <p:nvPicPr>
          <p:cNvPr id="8" name="Picture 7" descr="A picture containing group, many, bunch, standing&#10;&#10;Description automatically generated">
            <a:extLst>
              <a:ext uri="{FF2B5EF4-FFF2-40B4-BE49-F238E27FC236}">
                <a16:creationId xmlns:a16="http://schemas.microsoft.com/office/drawing/2014/main" id="{0BBB0DEB-49CE-5F4B-B2B6-DEEE0BDC16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9"/>
          <a:stretch/>
        </p:blipFill>
        <p:spPr>
          <a:xfrm>
            <a:off x="5619976" y="133483"/>
            <a:ext cx="6572024" cy="3340072"/>
          </a:xfrm>
          <a:prstGeom prst="rect">
            <a:avLst/>
          </a:prstGeom>
        </p:spPr>
      </p:pic>
      <p:pic>
        <p:nvPicPr>
          <p:cNvPr id="11" name="Picture 10" descr="A picture containing keyboard&#10;&#10;Description automatically generated">
            <a:extLst>
              <a:ext uri="{FF2B5EF4-FFF2-40B4-BE49-F238E27FC236}">
                <a16:creationId xmlns:a16="http://schemas.microsoft.com/office/drawing/2014/main" id="{47C857AF-6012-3444-85BA-95EAC8A8D2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59"/>
          <a:stretch/>
        </p:blipFill>
        <p:spPr>
          <a:xfrm>
            <a:off x="-38100" y="3560820"/>
            <a:ext cx="6046211" cy="3139070"/>
          </a:xfrm>
          <a:prstGeom prst="rect">
            <a:avLst/>
          </a:prstGeom>
        </p:spPr>
      </p:pic>
      <p:pic>
        <p:nvPicPr>
          <p:cNvPr id="13" name="Picture 12" descr="A picture containing keyboard&#10;&#10;Description automatically generated">
            <a:extLst>
              <a:ext uri="{FF2B5EF4-FFF2-40B4-BE49-F238E27FC236}">
                <a16:creationId xmlns:a16="http://schemas.microsoft.com/office/drawing/2014/main" id="{66452D03-1C41-6546-99A0-F6E29560C9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7900" y="3571997"/>
            <a:ext cx="6136907" cy="31278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1221FB-F716-F745-A5D8-B61374ECA753}"/>
              </a:ext>
            </a:extLst>
          </p:cNvPr>
          <p:cNvSpPr/>
          <p:nvPr/>
        </p:nvSpPr>
        <p:spPr>
          <a:xfrm>
            <a:off x="10276628" y="5837372"/>
            <a:ext cx="1625676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5A7DE4B-1501-8247-963C-E9E339C9B751}"/>
              </a:ext>
            </a:extLst>
          </p:cNvPr>
          <p:cNvSpPr txBox="1">
            <a:spLocks/>
          </p:cNvSpPr>
          <p:nvPr/>
        </p:nvSpPr>
        <p:spPr>
          <a:xfrm>
            <a:off x="10297020" y="5826827"/>
            <a:ext cx="154550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RARE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C7BAA9-74BC-8040-ABA6-4731E0ED3C92}"/>
              </a:ext>
            </a:extLst>
          </p:cNvPr>
          <p:cNvSpPr/>
          <p:nvPr/>
        </p:nvSpPr>
        <p:spPr>
          <a:xfrm>
            <a:off x="10839333" y="2680549"/>
            <a:ext cx="1003191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6E947C-F0DC-E64B-8C2C-E95196C5EFCA}"/>
              </a:ext>
            </a:extLst>
          </p:cNvPr>
          <p:cNvSpPr txBox="1">
            <a:spLocks/>
          </p:cNvSpPr>
          <p:nvPr/>
        </p:nvSpPr>
        <p:spPr>
          <a:xfrm>
            <a:off x="10931010" y="2670004"/>
            <a:ext cx="819835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0479C6-9F3D-DE48-B633-0670752CF2C2}"/>
              </a:ext>
            </a:extLst>
          </p:cNvPr>
          <p:cNvSpPr/>
          <p:nvPr/>
        </p:nvSpPr>
        <p:spPr>
          <a:xfrm>
            <a:off x="4571999" y="5911465"/>
            <a:ext cx="1353245" cy="679269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03385A4-5AA9-4049-BE80-8D09BB8D8616}"/>
              </a:ext>
            </a:extLst>
          </p:cNvPr>
          <p:cNvSpPr txBox="1">
            <a:spLocks/>
          </p:cNvSpPr>
          <p:nvPr/>
        </p:nvSpPr>
        <p:spPr>
          <a:xfrm>
            <a:off x="4671712" y="5900920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ADC</a:t>
            </a:r>
          </a:p>
        </p:txBody>
      </p:sp>
    </p:spTree>
    <p:extLst>
      <p:ext uri="{BB962C8B-B14F-4D97-AF65-F5344CB8AC3E}">
        <p14:creationId xmlns:p14="http://schemas.microsoft.com/office/powerpoint/2010/main" val="2197856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9556-4A3E-6C46-9529-FBE5A403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 – Quality Assessment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05502-1E98-F645-8864-C09B445A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0" y="2133600"/>
            <a:ext cx="5395740" cy="385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9331D-68CA-744F-BB2E-2B99D23C8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844" y="2036523"/>
            <a:ext cx="5531756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9556-4A3E-6C46-9529-FBE5A403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 – Parameter Mapping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D6DF77-81F9-CC4C-9093-EA71E7B4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50"/>
            <a:ext cx="5734050" cy="4092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51E81-E830-3847-BAD8-BECA4CEF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4950"/>
            <a:ext cx="5734050" cy="40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8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3CCE-9857-7444-8A97-969E8E73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 – Data in the LONI IDA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E38ED-D632-F641-869F-0A21AC316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384"/>
            <a:ext cx="46725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Sites:</a:t>
            </a:r>
          </a:p>
          <a:p>
            <a:r>
              <a:rPr lang="en-US" dirty="0"/>
              <a:t>Hopkins</a:t>
            </a:r>
          </a:p>
          <a:p>
            <a:pPr lvl="1"/>
            <a:r>
              <a:rPr lang="en-US" dirty="0"/>
              <a:t>12 scans uploaded in total</a:t>
            </a:r>
          </a:p>
          <a:p>
            <a:pPr lvl="1"/>
            <a:endParaRPr lang="en-US" dirty="0"/>
          </a:p>
          <a:p>
            <a:r>
              <a:rPr lang="en-US" dirty="0"/>
              <a:t>Yale</a:t>
            </a:r>
          </a:p>
          <a:p>
            <a:pPr lvl="1"/>
            <a:r>
              <a:rPr lang="en-US" dirty="0"/>
              <a:t>8 scans uploaded in total</a:t>
            </a:r>
          </a:p>
          <a:p>
            <a:pPr lvl="1"/>
            <a:endParaRPr lang="en-US" dirty="0"/>
          </a:p>
          <a:p>
            <a:r>
              <a:rPr lang="en-US" dirty="0"/>
              <a:t>Augusta</a:t>
            </a:r>
          </a:p>
          <a:p>
            <a:pPr lvl="1"/>
            <a:r>
              <a:rPr lang="en-US" dirty="0"/>
              <a:t>4 scans uploaded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2C8424-8827-5743-83A3-2FB6010EFEFB}"/>
              </a:ext>
            </a:extLst>
          </p:cNvPr>
          <p:cNvSpPr txBox="1">
            <a:spLocks/>
          </p:cNvSpPr>
          <p:nvPr/>
        </p:nvSpPr>
        <p:spPr>
          <a:xfrm>
            <a:off x="5876544" y="2023872"/>
            <a:ext cx="5477256" cy="45841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U. of Iowa</a:t>
            </a:r>
          </a:p>
          <a:p>
            <a:pPr lvl="1"/>
            <a:r>
              <a:rPr lang="en-US" dirty="0"/>
              <a:t>11 scans uploaded</a:t>
            </a:r>
          </a:p>
          <a:p>
            <a:pPr lvl="1"/>
            <a:endParaRPr lang="en-US" dirty="0"/>
          </a:p>
          <a:p>
            <a:r>
              <a:rPr lang="en-US" dirty="0"/>
              <a:t>UT</a:t>
            </a:r>
          </a:p>
          <a:p>
            <a:pPr lvl="1"/>
            <a:r>
              <a:rPr lang="en-US" dirty="0"/>
              <a:t>1 scan uploaded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/>
              <a:t>Totals</a:t>
            </a:r>
          </a:p>
          <a:p>
            <a:r>
              <a:rPr lang="en-US" dirty="0"/>
              <a:t>36 scans with 33 conforming</a:t>
            </a:r>
          </a:p>
          <a:p>
            <a:r>
              <a:rPr lang="en-US" dirty="0"/>
              <a:t>2 oddballs (usable)</a:t>
            </a:r>
          </a:p>
          <a:p>
            <a:r>
              <a:rPr lang="en-US" dirty="0"/>
              <a:t>3 localizers (unusable)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93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9556-4A3E-6C46-9529-FBE5A403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 – Parameter Mapping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3309F-8B78-E449-A479-FB16424E2637}"/>
              </a:ext>
            </a:extLst>
          </p:cNvPr>
          <p:cNvSpPr txBox="1"/>
          <p:nvPr/>
        </p:nvSpPr>
        <p:spPr>
          <a:xfrm>
            <a:off x="3368674" y="6007018"/>
            <a:ext cx="5191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Challenge: </a:t>
            </a:r>
            <a:r>
              <a:rPr lang="en-US" dirty="0"/>
              <a:t>inter-site differences in ADC and T2 by tissue type make thresholding hard (see red line)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E1CD2E-95D6-BF4A-B3BB-95268EA742EA}"/>
              </a:ext>
            </a:extLst>
          </p:cNvPr>
          <p:cNvGrpSpPr/>
          <p:nvPr/>
        </p:nvGrpSpPr>
        <p:grpSpPr>
          <a:xfrm>
            <a:off x="0" y="1504950"/>
            <a:ext cx="5734050" cy="4092493"/>
            <a:chOff x="0" y="1873250"/>
            <a:chExt cx="5734050" cy="40924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D6DF77-81F9-CC4C-9093-EA71E7B4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73250"/>
              <a:ext cx="5734050" cy="4092493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40D6F9-DA78-D54B-92DD-622F37833AA4}"/>
                </a:ext>
              </a:extLst>
            </p:cNvPr>
            <p:cNvCxnSpPr/>
            <p:nvPr/>
          </p:nvCxnSpPr>
          <p:spPr>
            <a:xfrm>
              <a:off x="1663700" y="2357396"/>
              <a:ext cx="0" cy="31242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FF7D66-C0E1-5E40-8D02-934784B6EEB1}"/>
              </a:ext>
            </a:extLst>
          </p:cNvPr>
          <p:cNvGrpSpPr/>
          <p:nvPr/>
        </p:nvGrpSpPr>
        <p:grpSpPr>
          <a:xfrm>
            <a:off x="6096000" y="1504950"/>
            <a:ext cx="5734050" cy="4092493"/>
            <a:chOff x="6096000" y="1873250"/>
            <a:chExt cx="5734050" cy="409249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51E81-E830-3847-BAD8-BECA4CEF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873250"/>
              <a:ext cx="5734050" cy="4092493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591320-3815-6146-AE87-9B345A6DE6EF}"/>
                </a:ext>
              </a:extLst>
            </p:cNvPr>
            <p:cNvCxnSpPr/>
            <p:nvPr/>
          </p:nvCxnSpPr>
          <p:spPr>
            <a:xfrm>
              <a:off x="9080500" y="2382796"/>
              <a:ext cx="0" cy="31242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2257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9556-4A3E-6C46-9529-FBE5A403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 – Parameter Mapping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3309F-8B78-E449-A479-FB16424E2637}"/>
              </a:ext>
            </a:extLst>
          </p:cNvPr>
          <p:cNvSpPr txBox="1"/>
          <p:nvPr/>
        </p:nvSpPr>
        <p:spPr>
          <a:xfrm>
            <a:off x="4397374" y="5981618"/>
            <a:ext cx="375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Solution: </a:t>
            </a:r>
            <a:r>
              <a:rPr lang="en-US" dirty="0"/>
              <a:t>ADC and T2 harmonization to make thresholds comparable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2E797-1EED-B749-8367-080D2BC7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2" y="1531165"/>
            <a:ext cx="5787431" cy="413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9DFDCD-4F73-F24C-B417-20013DEA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7" y="1531165"/>
            <a:ext cx="5787431" cy="413059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CC66BB-CC17-FF4D-870B-DCCC5EC2C3C5}"/>
              </a:ext>
            </a:extLst>
          </p:cNvPr>
          <p:cNvCxnSpPr/>
          <p:nvPr/>
        </p:nvCxnSpPr>
        <p:spPr>
          <a:xfrm>
            <a:off x="10388600" y="2047061"/>
            <a:ext cx="0" cy="31242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E387D9-6522-2747-928E-7F42EA9F60B4}"/>
              </a:ext>
            </a:extLst>
          </p:cNvPr>
          <p:cNvCxnSpPr/>
          <p:nvPr/>
        </p:nvCxnSpPr>
        <p:spPr>
          <a:xfrm>
            <a:off x="1727200" y="2034361"/>
            <a:ext cx="0" cy="31242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5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DC5548-98E2-5745-A3CE-2E708EB64AE7}"/>
              </a:ext>
            </a:extLst>
          </p:cNvPr>
          <p:cNvGrpSpPr/>
          <p:nvPr/>
        </p:nvGrpSpPr>
        <p:grpSpPr>
          <a:xfrm>
            <a:off x="6104430" y="3577107"/>
            <a:ext cx="4460541" cy="3183567"/>
            <a:chOff x="6275387" y="1531165"/>
            <a:chExt cx="5787431" cy="41305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9DFDCD-4F73-F24C-B417-20013DEA4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5387" y="1531165"/>
              <a:ext cx="5787431" cy="413059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CCC66BB-CC17-FF4D-870B-DCCC5EC2C3C5}"/>
                </a:ext>
              </a:extLst>
            </p:cNvPr>
            <p:cNvCxnSpPr/>
            <p:nvPr/>
          </p:nvCxnSpPr>
          <p:spPr>
            <a:xfrm>
              <a:off x="10388600" y="2047061"/>
              <a:ext cx="0" cy="31242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CF00-181D-EA47-B08C-DAB3EE37DDC4}"/>
              </a:ext>
            </a:extLst>
          </p:cNvPr>
          <p:cNvGrpSpPr/>
          <p:nvPr/>
        </p:nvGrpSpPr>
        <p:grpSpPr>
          <a:xfrm>
            <a:off x="1435101" y="3684101"/>
            <a:ext cx="4310632" cy="3076574"/>
            <a:chOff x="129182" y="1531165"/>
            <a:chExt cx="5787431" cy="41305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C2E797-1EED-B749-8367-080D2BC7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182" y="1531165"/>
              <a:ext cx="5787431" cy="4130592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7E387D9-6522-2747-928E-7F42EA9F60B4}"/>
                </a:ext>
              </a:extLst>
            </p:cNvPr>
            <p:cNvCxnSpPr/>
            <p:nvPr/>
          </p:nvCxnSpPr>
          <p:spPr>
            <a:xfrm>
              <a:off x="1727200" y="2034361"/>
              <a:ext cx="0" cy="31242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34C7E7-FC98-7C41-B2DB-ECCE018A21EB}"/>
              </a:ext>
            </a:extLst>
          </p:cNvPr>
          <p:cNvGrpSpPr/>
          <p:nvPr/>
        </p:nvGrpSpPr>
        <p:grpSpPr>
          <a:xfrm>
            <a:off x="1435100" y="365125"/>
            <a:ext cx="4310633" cy="3076575"/>
            <a:chOff x="0" y="1873250"/>
            <a:chExt cx="5734050" cy="409249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026DEF-4C28-B248-9CE2-E5D5777A5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873250"/>
              <a:ext cx="5734050" cy="4092493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4AD599-26B1-6848-B525-0B8E3D416CE9}"/>
                </a:ext>
              </a:extLst>
            </p:cNvPr>
            <p:cNvCxnSpPr/>
            <p:nvPr/>
          </p:nvCxnSpPr>
          <p:spPr>
            <a:xfrm>
              <a:off x="1663700" y="2357396"/>
              <a:ext cx="0" cy="31242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37A86E-4E5B-8A47-8F46-F52F0AF39F3F}"/>
              </a:ext>
            </a:extLst>
          </p:cNvPr>
          <p:cNvGrpSpPr/>
          <p:nvPr/>
        </p:nvGrpSpPr>
        <p:grpSpPr>
          <a:xfrm>
            <a:off x="6096000" y="352425"/>
            <a:ext cx="4310633" cy="3076575"/>
            <a:chOff x="6096000" y="1873250"/>
            <a:chExt cx="5734050" cy="40924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E138B6-5526-B64F-B15F-4938ADC8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873250"/>
              <a:ext cx="5734050" cy="4092493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8D4BFC-999E-AE43-835B-E8033610C936}"/>
                </a:ext>
              </a:extLst>
            </p:cNvPr>
            <p:cNvCxnSpPr/>
            <p:nvPr/>
          </p:nvCxnSpPr>
          <p:spPr>
            <a:xfrm>
              <a:off x="9080500" y="2382796"/>
              <a:ext cx="0" cy="31242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3B19EA9-8456-954F-9401-B7E86ADC0428}"/>
              </a:ext>
            </a:extLst>
          </p:cNvPr>
          <p:cNvSpPr txBox="1"/>
          <p:nvPr/>
        </p:nvSpPr>
        <p:spPr>
          <a:xfrm rot="16200000">
            <a:off x="-1070222" y="1521380"/>
            <a:ext cx="375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Raw Parameters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E081B-5219-F740-9DAE-633F9B69C4BE}"/>
              </a:ext>
            </a:extLst>
          </p:cNvPr>
          <p:cNvSpPr txBox="1"/>
          <p:nvPr/>
        </p:nvSpPr>
        <p:spPr>
          <a:xfrm rot="16200000">
            <a:off x="-1045854" y="4984224"/>
            <a:ext cx="375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Harmonized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2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9556-4A3E-6C46-9529-FBE5A403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 – Volumetrics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B9D3E-281C-0E41-BC2E-DA9F681D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0" y="1398587"/>
            <a:ext cx="7404100" cy="52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9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7976-F0D2-8C4C-8871-22D24182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on previous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2D4B-6B8E-7E4B-9552-BBE4ED623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13" y="1677863"/>
            <a:ext cx="8455076" cy="286444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We can extract echo times from image headers</a:t>
            </a:r>
          </a:p>
          <a:p>
            <a:r>
              <a:rPr lang="en-US" sz="2600" dirty="0"/>
              <a:t>Intra-session motion is a minor possibility (only one so far)</a:t>
            </a:r>
          </a:p>
          <a:p>
            <a:r>
              <a:rPr lang="en-US" sz="2600" dirty="0"/>
              <a:t>In-homogeneity may present a systematic issue to address</a:t>
            </a:r>
          </a:p>
          <a:p>
            <a:r>
              <a:rPr lang="en-US" sz="2600" dirty="0"/>
              <a:t>Upload issues for have been resolved (Yale and </a:t>
            </a:r>
            <a:r>
              <a:rPr lang="en-US" sz="2600" dirty="0" err="1"/>
              <a:t>UIowa</a:t>
            </a:r>
            <a:r>
              <a:rPr lang="en-US" sz="2600" dirty="0"/>
              <a:t>)</a:t>
            </a:r>
          </a:p>
          <a:p>
            <a:pPr lvl="1"/>
            <a:r>
              <a:rPr lang="en-US" sz="2200" dirty="0"/>
              <a:t>IDA changes to change DICOM tag handling</a:t>
            </a:r>
          </a:p>
          <a:p>
            <a:pPr lvl="1"/>
            <a:r>
              <a:rPr lang="en-US" sz="2200" dirty="0"/>
              <a:t>Analytics update to use scan information from either </a:t>
            </a:r>
            <a:r>
              <a:rPr lang="en-US" sz="2200" dirty="0" err="1"/>
              <a:t>ProtocolName</a:t>
            </a:r>
            <a:r>
              <a:rPr lang="en-US" sz="2200" dirty="0"/>
              <a:t> and </a:t>
            </a:r>
            <a:r>
              <a:rPr lang="en-US" sz="2200" dirty="0" err="1"/>
              <a:t>SeriesDescription</a:t>
            </a:r>
            <a:r>
              <a:rPr lang="en-US" sz="2200" dirty="0"/>
              <a:t> DICOM tags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79F7139-8F54-0747-8B43-2E236EFB71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4554" y="4415890"/>
            <a:ext cx="2138533" cy="1446727"/>
          </a:xfrm>
          <a:prstGeom prst="rect">
            <a:avLst/>
          </a:prstGeom>
        </p:spPr>
      </p:pic>
      <p:pic>
        <p:nvPicPr>
          <p:cNvPr id="7" name="Picture 6" descr="A star in the background&#10;&#10;Description automatically generated">
            <a:extLst>
              <a:ext uri="{FF2B5EF4-FFF2-40B4-BE49-F238E27FC236}">
                <a16:creationId xmlns:a16="http://schemas.microsoft.com/office/drawing/2014/main" id="{8D69FD25-59CE-7E48-90A1-9855C3E06C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4"/>
          <a:stretch/>
        </p:blipFill>
        <p:spPr>
          <a:xfrm>
            <a:off x="9224555" y="2914250"/>
            <a:ext cx="2129246" cy="1366703"/>
          </a:xfrm>
          <a:prstGeom prst="rect">
            <a:avLst/>
          </a:prstGeom>
        </p:spPr>
      </p:pic>
      <p:pic>
        <p:nvPicPr>
          <p:cNvPr id="9" name="Picture 8" descr="A picture containing photo, looking, dog&#10;&#10;Description automatically generated">
            <a:extLst>
              <a:ext uri="{FF2B5EF4-FFF2-40B4-BE49-F238E27FC236}">
                <a16:creationId xmlns:a16="http://schemas.microsoft.com/office/drawing/2014/main" id="{2B378EBC-E57E-1A4A-A198-7CBF9B89D55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4554" y="1368153"/>
            <a:ext cx="2129246" cy="146191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253777-32A4-0240-B913-AAE9E9AB5DF4}"/>
              </a:ext>
            </a:extLst>
          </p:cNvPr>
          <p:cNvSpPr txBox="1">
            <a:spLocks/>
          </p:cNvSpPr>
          <p:nvPr/>
        </p:nvSpPr>
        <p:spPr>
          <a:xfrm>
            <a:off x="10686465" y="2782312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ADC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EFD8EC-975E-F044-B2EF-E6F311927BA2}"/>
              </a:ext>
            </a:extLst>
          </p:cNvPr>
          <p:cNvSpPr txBox="1">
            <a:spLocks/>
          </p:cNvSpPr>
          <p:nvPr/>
        </p:nvSpPr>
        <p:spPr>
          <a:xfrm>
            <a:off x="10600979" y="4244229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RARE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CA7EFF5-8278-0946-AA0D-F08D156708FF}"/>
              </a:ext>
            </a:extLst>
          </p:cNvPr>
          <p:cNvSpPr txBox="1">
            <a:spLocks/>
          </p:cNvSpPr>
          <p:nvPr/>
        </p:nvSpPr>
        <p:spPr>
          <a:xfrm>
            <a:off x="10830275" y="1215792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T2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26DE76-7C44-5546-B71A-FB6BD634B352}"/>
              </a:ext>
            </a:extLst>
          </p:cNvPr>
          <p:cNvCxnSpPr>
            <a:cxnSpLocks/>
          </p:cNvCxnSpPr>
          <p:nvPr/>
        </p:nvCxnSpPr>
        <p:spPr>
          <a:xfrm>
            <a:off x="9102524" y="4365133"/>
            <a:ext cx="529624" cy="28087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tar in the background&#10;&#10;Description automatically generated">
            <a:extLst>
              <a:ext uri="{FF2B5EF4-FFF2-40B4-BE49-F238E27FC236}">
                <a16:creationId xmlns:a16="http://schemas.microsoft.com/office/drawing/2014/main" id="{7532F847-6887-FB45-9778-78D4FD3208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925461" y="4600621"/>
            <a:ext cx="2317414" cy="1581663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4B884B6D-2438-8840-93E7-0209F4DC8C5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2710" y="4600620"/>
            <a:ext cx="2397182" cy="1567273"/>
          </a:xfrm>
          <a:prstGeom prst="rect">
            <a:avLst/>
          </a:prstGeom>
        </p:spPr>
      </p:pic>
      <p:pic>
        <p:nvPicPr>
          <p:cNvPr id="21" name="Picture 20" descr="A star filled sky&#10;&#10;Description automatically generated">
            <a:extLst>
              <a:ext uri="{FF2B5EF4-FFF2-40B4-BE49-F238E27FC236}">
                <a16:creationId xmlns:a16="http://schemas.microsoft.com/office/drawing/2014/main" id="{F09B5EF1-1974-F14E-A4E9-CD2CD09BD11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5415" y="4600621"/>
            <a:ext cx="2126649" cy="156727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FC63687-3A47-664C-BBCF-E97844B70800}"/>
              </a:ext>
            </a:extLst>
          </p:cNvPr>
          <p:cNvSpPr txBox="1">
            <a:spLocks/>
          </p:cNvSpPr>
          <p:nvPr/>
        </p:nvSpPr>
        <p:spPr>
          <a:xfrm>
            <a:off x="9488215" y="729837"/>
            <a:ext cx="1755021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Motion Issue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3C7FE84-5DBE-6A46-A6A1-B09D4FB0310C}"/>
              </a:ext>
            </a:extLst>
          </p:cNvPr>
          <p:cNvSpPr txBox="1">
            <a:spLocks/>
          </p:cNvSpPr>
          <p:nvPr/>
        </p:nvSpPr>
        <p:spPr>
          <a:xfrm>
            <a:off x="3242875" y="6054449"/>
            <a:ext cx="3045117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In-homogeneity Issue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9E6BE6-D7C7-2B46-A03D-8B9D6038FE17}"/>
              </a:ext>
            </a:extLst>
          </p:cNvPr>
          <p:cNvCxnSpPr>
            <a:cxnSpLocks/>
          </p:cNvCxnSpPr>
          <p:nvPr/>
        </p:nvCxnSpPr>
        <p:spPr>
          <a:xfrm flipV="1">
            <a:off x="1524000" y="5822953"/>
            <a:ext cx="85063" cy="68988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E8F0B0E-3C6F-404D-931E-BB9452757F22}"/>
              </a:ext>
            </a:extLst>
          </p:cNvPr>
          <p:cNvSpPr txBox="1">
            <a:spLocks/>
          </p:cNvSpPr>
          <p:nvPr/>
        </p:nvSpPr>
        <p:spPr>
          <a:xfrm>
            <a:off x="4870145" y="5531086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ADC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86CB1A1-E900-EA43-AB42-7E568566A86D}"/>
              </a:ext>
            </a:extLst>
          </p:cNvPr>
          <p:cNvSpPr txBox="1">
            <a:spLocks/>
          </p:cNvSpPr>
          <p:nvPr/>
        </p:nvSpPr>
        <p:spPr>
          <a:xfrm>
            <a:off x="7363979" y="5547064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RARE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1E56E3A-44D1-E748-9A2C-D40B994999D2}"/>
              </a:ext>
            </a:extLst>
          </p:cNvPr>
          <p:cNvSpPr txBox="1">
            <a:spLocks/>
          </p:cNvSpPr>
          <p:nvPr/>
        </p:nvSpPr>
        <p:spPr>
          <a:xfrm>
            <a:off x="2756899" y="5531085"/>
            <a:ext cx="1353244" cy="803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49287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9556-4A3E-6C46-9529-FBE5A403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Pieces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10805-354F-5D49-B704-49EB782EE8D1}"/>
              </a:ext>
            </a:extLst>
          </p:cNvPr>
          <p:cNvSpPr txBox="1"/>
          <p:nvPr/>
        </p:nvSpPr>
        <p:spPr>
          <a:xfrm>
            <a:off x="495300" y="1612494"/>
            <a:ext cx="645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Midline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Possible solution: segment vessels and measure deviation from the brain mask midline axis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F38E62-215E-544B-A865-1AEE4A3139F4}"/>
              </a:ext>
            </a:extLst>
          </p:cNvPr>
          <p:cNvSpPr txBox="1"/>
          <p:nvPr/>
        </p:nvSpPr>
        <p:spPr>
          <a:xfrm>
            <a:off x="495300" y="3023785"/>
            <a:ext cx="629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Hemispheric tissue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Possibly combine with midline shift detection</a:t>
            </a:r>
          </a:p>
        </p:txBody>
      </p:sp>
      <p:pic>
        <p:nvPicPr>
          <p:cNvPr id="6" name="t2star" descr="t2star">
            <a:hlinkClick r:id="" action="ppaction://media"/>
            <a:extLst>
              <a:ext uri="{FF2B5EF4-FFF2-40B4-BE49-F238E27FC236}">
                <a16:creationId xmlns:a16="http://schemas.microsoft.com/office/drawing/2014/main" id="{4ED27E71-3DA5-2449-8B0C-B0DEE86FF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24565" y="113666"/>
            <a:ext cx="4135725" cy="3315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8F987-1625-6E44-895A-7550746814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565" y="3544061"/>
            <a:ext cx="4135725" cy="2948814"/>
          </a:xfrm>
          <a:prstGeom prst="rect">
            <a:avLst/>
          </a:prstGeom>
        </p:spPr>
      </p:pic>
      <p:sp>
        <p:nvSpPr>
          <p:cNvPr id="9" name="Up Arrow 8">
            <a:extLst>
              <a:ext uri="{FF2B5EF4-FFF2-40B4-BE49-F238E27FC236}">
                <a16:creationId xmlns:a16="http://schemas.microsoft.com/office/drawing/2014/main" id="{B2D6B9E0-7866-A449-8189-18A913471558}"/>
              </a:ext>
            </a:extLst>
          </p:cNvPr>
          <p:cNvSpPr/>
          <p:nvPr/>
        </p:nvSpPr>
        <p:spPr>
          <a:xfrm rot="16026943">
            <a:off x="11303000" y="1083795"/>
            <a:ext cx="406400" cy="647700"/>
          </a:xfrm>
          <a:prstGeom prst="up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42D24215-7C97-014E-B694-222D344C1B95}"/>
              </a:ext>
            </a:extLst>
          </p:cNvPr>
          <p:cNvSpPr/>
          <p:nvPr/>
        </p:nvSpPr>
        <p:spPr>
          <a:xfrm rot="16026943">
            <a:off x="11150600" y="4426117"/>
            <a:ext cx="406400" cy="647700"/>
          </a:xfrm>
          <a:prstGeom prst="up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FCEDCB-B4D8-5741-9ADD-5D4D4BDC9B66}"/>
              </a:ext>
            </a:extLst>
          </p:cNvPr>
          <p:cNvSpPr txBox="1"/>
          <p:nvPr/>
        </p:nvSpPr>
        <p:spPr>
          <a:xfrm>
            <a:off x="495300" y="4223739"/>
            <a:ext cx="683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T2-star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Susceptibility artifact depends on echo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21FD7-8346-7D4C-BAA5-2CC52BCF5E34}"/>
              </a:ext>
            </a:extLst>
          </p:cNvPr>
          <p:cNvSpPr txBox="1"/>
          <p:nvPr/>
        </p:nvSpPr>
        <p:spPr>
          <a:xfrm>
            <a:off x="495300" y="5419758"/>
            <a:ext cx="683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Algorithm Refinement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validation dataset and optimize parameters</a:t>
            </a:r>
          </a:p>
        </p:txBody>
      </p:sp>
    </p:spTree>
    <p:extLst>
      <p:ext uri="{BB962C8B-B14F-4D97-AF65-F5344CB8AC3E}">
        <p14:creationId xmlns:p14="http://schemas.microsoft.com/office/powerpoint/2010/main" val="402740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B16C-2E37-8344-904F-BDF10143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Pipeline Overview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D351C737-B9D9-1D4E-AC97-68C4E8D00F41}"/>
              </a:ext>
            </a:extLst>
          </p:cNvPr>
          <p:cNvSpPr/>
          <p:nvPr/>
        </p:nvSpPr>
        <p:spPr>
          <a:xfrm>
            <a:off x="399393" y="262758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IDA</a:t>
            </a:r>
          </a:p>
          <a:p>
            <a:pPr algn="ctr"/>
            <a:r>
              <a:rPr lang="en-US" dirty="0"/>
              <a:t>Image Collection</a:t>
            </a:r>
          </a:p>
          <a:p>
            <a:pPr algn="ctr"/>
            <a:r>
              <a:rPr lang="en-US" dirty="0"/>
              <a:t>Download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5A812C53-7888-4844-8AC3-564B04E380EF}"/>
              </a:ext>
            </a:extLst>
          </p:cNvPr>
          <p:cNvSpPr/>
          <p:nvPr/>
        </p:nvSpPr>
        <p:spPr>
          <a:xfrm>
            <a:off x="2837793" y="262758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Preprocessing: Conversion and Harmonization</a:t>
            </a: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DB667A6C-471D-5C45-8C51-3B610D874A7B}"/>
              </a:ext>
            </a:extLst>
          </p:cNvPr>
          <p:cNvSpPr/>
          <p:nvPr/>
        </p:nvSpPr>
        <p:spPr>
          <a:xfrm>
            <a:off x="5276193" y="262758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Estimation:</a:t>
            </a:r>
          </a:p>
          <a:p>
            <a:pPr algn="ctr"/>
            <a:r>
              <a:rPr lang="en-US" dirty="0"/>
              <a:t>Estimate maps of ADC &amp; T2</a:t>
            </a:r>
          </a:p>
        </p:txBody>
      </p:sp>
      <p:sp>
        <p:nvSpPr>
          <p:cNvPr id="7" name="Right Arrow Callout 6">
            <a:extLst>
              <a:ext uri="{FF2B5EF4-FFF2-40B4-BE49-F238E27FC236}">
                <a16:creationId xmlns:a16="http://schemas.microsoft.com/office/drawing/2014/main" id="{31BCCB6C-D2F4-1643-9B42-5C4C4E782A94}"/>
              </a:ext>
            </a:extLst>
          </p:cNvPr>
          <p:cNvSpPr/>
          <p:nvPr/>
        </p:nvSpPr>
        <p:spPr>
          <a:xfrm>
            <a:off x="7714593" y="2627585"/>
            <a:ext cx="2438400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 and Statistical 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4C31E5-8DC1-414B-A283-BEDDC98C3022}"/>
              </a:ext>
            </a:extLst>
          </p:cNvPr>
          <p:cNvSpPr/>
          <p:nvPr/>
        </p:nvSpPr>
        <p:spPr>
          <a:xfrm>
            <a:off x="10166131" y="2627585"/>
            <a:ext cx="1576552" cy="174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 Report and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12031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5FB4-27E7-E94F-BFF9-F6DE28FE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LONI IDA Data Wrangling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20E1D-1E4F-3C4B-A146-5018330E99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64" y="1815475"/>
            <a:ext cx="3474307" cy="2442250"/>
          </a:xfrm>
          <a:prstGeom prst="rect">
            <a:avLst/>
          </a:prstGeom>
        </p:spPr>
      </p:pic>
      <p:pic>
        <p:nvPicPr>
          <p:cNvPr id="7" name="Picture 6" descr="A picture containing sitting, different, large, computer&#10;&#10;Description automatically generated">
            <a:extLst>
              <a:ext uri="{FF2B5EF4-FFF2-40B4-BE49-F238E27FC236}">
                <a16:creationId xmlns:a16="http://schemas.microsoft.com/office/drawing/2014/main" id="{CB666B99-A70E-2F4B-A9DB-0A62071BA3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209" y="3781998"/>
            <a:ext cx="3880943" cy="267629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34AA968-2651-6A4E-8983-197BB7AAE2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871" y="1799087"/>
            <a:ext cx="3089789" cy="293222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4AD21A-BC48-2843-9699-5F743162AC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765" y="3346432"/>
            <a:ext cx="4002424" cy="311185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806941-5691-D34A-AF13-FBD3A583E3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7274" y="1783798"/>
            <a:ext cx="2768566" cy="2263474"/>
          </a:xfrm>
          <a:prstGeom prst="rect">
            <a:avLst/>
          </a:prstGeom>
        </p:spPr>
      </p:pic>
      <p:sp>
        <p:nvSpPr>
          <p:cNvPr id="15" name="Bent Arrow 14">
            <a:extLst>
              <a:ext uri="{FF2B5EF4-FFF2-40B4-BE49-F238E27FC236}">
                <a16:creationId xmlns:a16="http://schemas.microsoft.com/office/drawing/2014/main" id="{C327676F-25F0-BE40-970A-4FA36FBF5464}"/>
              </a:ext>
            </a:extLst>
          </p:cNvPr>
          <p:cNvSpPr/>
          <p:nvPr/>
        </p:nvSpPr>
        <p:spPr>
          <a:xfrm flipV="1">
            <a:off x="535355" y="4263532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>
            <a:extLst>
              <a:ext uri="{FF2B5EF4-FFF2-40B4-BE49-F238E27FC236}">
                <a16:creationId xmlns:a16="http://schemas.microsoft.com/office/drawing/2014/main" id="{85ACBF12-A68F-6C40-A583-2D702CFD93D7}"/>
              </a:ext>
            </a:extLst>
          </p:cNvPr>
          <p:cNvSpPr/>
          <p:nvPr/>
        </p:nvSpPr>
        <p:spPr>
          <a:xfrm flipV="1">
            <a:off x="5442168" y="4731316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9C51C099-CD57-3840-9B17-EA19DF7F7E57}"/>
              </a:ext>
            </a:extLst>
          </p:cNvPr>
          <p:cNvSpPr/>
          <p:nvPr/>
        </p:nvSpPr>
        <p:spPr>
          <a:xfrm>
            <a:off x="4134971" y="3036600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B25BBC56-6EE0-A34A-86FB-18FEFA11B54E}"/>
              </a:ext>
            </a:extLst>
          </p:cNvPr>
          <p:cNvSpPr/>
          <p:nvPr/>
        </p:nvSpPr>
        <p:spPr>
          <a:xfrm>
            <a:off x="8261239" y="2608790"/>
            <a:ext cx="595184" cy="7376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BABD28-E35B-8640-B157-EB012785BC74}"/>
              </a:ext>
            </a:extLst>
          </p:cNvPr>
          <p:cNvSpPr txBox="1"/>
          <p:nvPr/>
        </p:nvSpPr>
        <p:spPr>
          <a:xfrm>
            <a:off x="383535" y="5106593"/>
            <a:ext cx="68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93D908-D3FF-974E-9DDA-396D848E755B}"/>
              </a:ext>
            </a:extLst>
          </p:cNvPr>
          <p:cNvSpPr txBox="1"/>
          <p:nvPr/>
        </p:nvSpPr>
        <p:spPr>
          <a:xfrm>
            <a:off x="3967452" y="2605595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964D44-F09F-2449-94C2-7734C1742C44}"/>
              </a:ext>
            </a:extLst>
          </p:cNvPr>
          <p:cNvSpPr txBox="1"/>
          <p:nvPr/>
        </p:nvSpPr>
        <p:spPr>
          <a:xfrm>
            <a:off x="5282525" y="556242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CE1CCE-E08E-F347-80C2-2D02E76D1EDE}"/>
              </a:ext>
            </a:extLst>
          </p:cNvPr>
          <p:cNvSpPr txBox="1"/>
          <p:nvPr/>
        </p:nvSpPr>
        <p:spPr>
          <a:xfrm>
            <a:off x="8008392" y="2209666"/>
            <a:ext cx="11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43C26D2B-D62E-3845-A10D-3B4BAC47EF7B}"/>
              </a:ext>
            </a:extLst>
          </p:cNvPr>
          <p:cNvSpPr/>
          <p:nvPr/>
        </p:nvSpPr>
        <p:spPr>
          <a:xfrm>
            <a:off x="10919663" y="4054789"/>
            <a:ext cx="370702" cy="946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569A3-A6BC-2549-A42E-46A6755C398F}"/>
              </a:ext>
            </a:extLst>
          </p:cNvPr>
          <p:cNvSpPr txBox="1"/>
          <p:nvPr/>
        </p:nvSpPr>
        <p:spPr>
          <a:xfrm>
            <a:off x="10589577" y="5120144"/>
            <a:ext cx="133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steps…</a:t>
            </a:r>
          </a:p>
        </p:txBody>
      </p:sp>
    </p:spTree>
    <p:extLst>
      <p:ext uri="{BB962C8B-B14F-4D97-AF65-F5344CB8AC3E}">
        <p14:creationId xmlns:p14="http://schemas.microsoft.com/office/powerpoint/2010/main" val="190942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CDD5-6D72-9144-9970-ABCC654B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</a:p>
        </p:txBody>
      </p:sp>
      <p:sp>
        <p:nvSpPr>
          <p:cNvPr id="4" name="Right Arrow Callout 3">
            <a:extLst>
              <a:ext uri="{FF2B5EF4-FFF2-40B4-BE49-F238E27FC236}">
                <a16:creationId xmlns:a16="http://schemas.microsoft.com/office/drawing/2014/main" id="{3E69AABA-9384-6A4B-A575-0FFE52E724DF}"/>
              </a:ext>
            </a:extLst>
          </p:cNvPr>
          <p:cNvSpPr/>
          <p:nvPr/>
        </p:nvSpPr>
        <p:spPr>
          <a:xfrm>
            <a:off x="1145573" y="1834791"/>
            <a:ext cx="2534854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Format Conversion</a:t>
            </a:r>
          </a:p>
          <a:p>
            <a:pPr algn="ctr"/>
            <a:r>
              <a:rPr lang="en-US" dirty="0"/>
              <a:t>DICOM to </a:t>
            </a:r>
            <a:r>
              <a:rPr lang="en-US" dirty="0" err="1"/>
              <a:t>NIfTI</a:t>
            </a:r>
            <a:endParaRPr lang="en-US" dirty="0"/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1ED053D3-6174-B74F-A3BF-447EC7F5E08A}"/>
              </a:ext>
            </a:extLst>
          </p:cNvPr>
          <p:cNvSpPr/>
          <p:nvPr/>
        </p:nvSpPr>
        <p:spPr>
          <a:xfrm>
            <a:off x="3680427" y="1834791"/>
            <a:ext cx="2434282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</a:t>
            </a:r>
          </a:p>
          <a:p>
            <a:pPr algn="ctr"/>
            <a:r>
              <a:rPr lang="en-US" dirty="0"/>
              <a:t>Meta-data (site &amp; scan parameters)</a:t>
            </a:r>
          </a:p>
        </p:txBody>
      </p:sp>
      <p:sp>
        <p:nvSpPr>
          <p:cNvPr id="10" name="Right Arrow Callout 9">
            <a:extLst>
              <a:ext uri="{FF2B5EF4-FFF2-40B4-BE49-F238E27FC236}">
                <a16:creationId xmlns:a16="http://schemas.microsoft.com/office/drawing/2014/main" id="{3D0FA66F-DDA6-D244-BC4A-3C2DD095C096}"/>
              </a:ext>
            </a:extLst>
          </p:cNvPr>
          <p:cNvSpPr/>
          <p:nvPr/>
        </p:nvSpPr>
        <p:spPr>
          <a:xfrm>
            <a:off x="6143596" y="1834791"/>
            <a:ext cx="2617345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Harmonize </a:t>
            </a:r>
          </a:p>
          <a:p>
            <a:pPr algn="ctr"/>
            <a:r>
              <a:rPr lang="en-US" dirty="0"/>
              <a:t>3D Image orientation and resolution</a:t>
            </a:r>
          </a:p>
        </p:txBody>
      </p:sp>
      <p:sp>
        <p:nvSpPr>
          <p:cNvPr id="11" name="Right Arrow Callout 10">
            <a:extLst>
              <a:ext uri="{FF2B5EF4-FFF2-40B4-BE49-F238E27FC236}">
                <a16:creationId xmlns:a16="http://schemas.microsoft.com/office/drawing/2014/main" id="{38076A1A-08DA-DD4A-9738-B94B391A0981}"/>
              </a:ext>
            </a:extLst>
          </p:cNvPr>
          <p:cNvSpPr/>
          <p:nvPr/>
        </p:nvSpPr>
        <p:spPr>
          <a:xfrm>
            <a:off x="8789828" y="1828613"/>
            <a:ext cx="2617345" cy="174471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Collect, Sort and Harmonize Scans</a:t>
            </a:r>
          </a:p>
        </p:txBody>
      </p:sp>
      <p:pic>
        <p:nvPicPr>
          <p:cNvPr id="16" name="Picture 1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7FDC2FE-2C1B-2543-BAAC-33ED4E83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4" y="3896610"/>
            <a:ext cx="2146534" cy="20964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9F94F3-2EF3-2644-9313-60F404D2BBE3}"/>
              </a:ext>
            </a:extLst>
          </p:cNvPr>
          <p:cNvSpPr txBox="1"/>
          <p:nvPr/>
        </p:nvSpPr>
        <p:spPr>
          <a:xfrm>
            <a:off x="128143" y="6048521"/>
            <a:ext cx="19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(note: DICOM names shortened for clarity)</a:t>
            </a:r>
          </a:p>
        </p:txBody>
      </p:sp>
      <p:pic>
        <p:nvPicPr>
          <p:cNvPr id="21" name="Picture 20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CD4F75B-A6C1-0A4C-A6C0-BD93EE07E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8573" y="3896609"/>
            <a:ext cx="2699520" cy="2096419"/>
          </a:xfrm>
          <a:prstGeom prst="rect">
            <a:avLst/>
          </a:prstGeom>
        </p:spPr>
      </p:pic>
      <p:pic>
        <p:nvPicPr>
          <p:cNvPr id="23" name="Picture 22" descr="A picture containing small, table, sitting, colorful&#10;&#10;Description automatically generated">
            <a:extLst>
              <a:ext uri="{FF2B5EF4-FFF2-40B4-BE49-F238E27FC236}">
                <a16:creationId xmlns:a16="http://schemas.microsoft.com/office/drawing/2014/main" id="{5B8A3A51-7675-BF40-9625-96AF913E21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395" y="3896608"/>
            <a:ext cx="2267302" cy="2359421"/>
          </a:xfrm>
          <a:prstGeom prst="rect">
            <a:avLst/>
          </a:prstGeom>
        </p:spPr>
      </p:pic>
      <p:pic>
        <p:nvPicPr>
          <p:cNvPr id="25" name="Picture 24" descr="A picture containing airplane, dark, sitting, screen&#10;&#10;Description automatically generated">
            <a:extLst>
              <a:ext uri="{FF2B5EF4-FFF2-40B4-BE49-F238E27FC236}">
                <a16:creationId xmlns:a16="http://schemas.microsoft.com/office/drawing/2014/main" id="{CD8887D4-328B-D64D-8E91-1565AA10BB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354" y="3896608"/>
            <a:ext cx="2572643" cy="2359421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65552-BE02-6644-A4DF-35CBB2B5F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654" y="3896608"/>
            <a:ext cx="1532220" cy="1744718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73893D26-12B7-2A4E-B3F7-7DAE564BD042}"/>
              </a:ext>
            </a:extLst>
          </p:cNvPr>
          <p:cNvSpPr/>
          <p:nvPr/>
        </p:nvSpPr>
        <p:spPr>
          <a:xfrm>
            <a:off x="76341" y="2283817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5F4F47-3141-8C4A-AA87-2A27BB380C5E}"/>
              </a:ext>
            </a:extLst>
          </p:cNvPr>
          <p:cNvSpPr txBox="1"/>
          <p:nvPr/>
        </p:nvSpPr>
        <p:spPr>
          <a:xfrm>
            <a:off x="11514510" y="251630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A9F29-F430-6340-91A0-5FB5B167B96D}"/>
              </a:ext>
            </a:extLst>
          </p:cNvPr>
          <p:cNvSpPr txBox="1"/>
          <p:nvPr/>
        </p:nvSpPr>
        <p:spPr>
          <a:xfrm>
            <a:off x="5186030" y="6262873"/>
            <a:ext cx="22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(some sites use a different FOV within a single session)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E7B7F-128B-C440-A145-E7F5C1B18BA3}"/>
              </a:ext>
            </a:extLst>
          </p:cNvPr>
          <p:cNvSpPr txBox="1"/>
          <p:nvPr/>
        </p:nvSpPr>
        <p:spPr>
          <a:xfrm>
            <a:off x="7832262" y="6262873"/>
            <a:ext cx="2266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(we harmonize the data to remove these differences)</a:t>
            </a:r>
          </a:p>
        </p:txBody>
      </p:sp>
    </p:spTree>
    <p:extLst>
      <p:ext uri="{BB962C8B-B14F-4D97-AF65-F5344CB8AC3E}">
        <p14:creationId xmlns:p14="http://schemas.microsoft.com/office/powerpoint/2010/main" val="157918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Assessment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249214" y="3257759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0670956-C52F-044C-BFAD-BE75060235C6}"/>
              </a:ext>
            </a:extLst>
          </p:cNvPr>
          <p:cNvSpPr/>
          <p:nvPr/>
        </p:nvSpPr>
        <p:spPr>
          <a:xfrm>
            <a:off x="7664503" y="3117472"/>
            <a:ext cx="1184188" cy="872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766AF4C-F8C3-0F42-A16F-864B48C74024}"/>
              </a:ext>
            </a:extLst>
          </p:cNvPr>
          <p:cNvSpPr/>
          <p:nvPr/>
        </p:nvSpPr>
        <p:spPr>
          <a:xfrm>
            <a:off x="3956669" y="2315486"/>
            <a:ext cx="1545383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8D343-9FAB-5447-A97A-9DFF6FF9E6A0}"/>
              </a:ext>
            </a:extLst>
          </p:cNvPr>
          <p:cNvSpPr txBox="1"/>
          <p:nvPr/>
        </p:nvSpPr>
        <p:spPr>
          <a:xfrm>
            <a:off x="941720" y="4975277"/>
            <a:ext cx="301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Scan </a:t>
            </a:r>
          </a:p>
          <a:p>
            <a:pPr algn="ctr"/>
            <a:r>
              <a:rPr lang="en-US" dirty="0"/>
              <a:t>(repeat for ADC, T2, T2-star) </a:t>
            </a:r>
          </a:p>
        </p:txBody>
      </p:sp>
      <p:pic>
        <p:nvPicPr>
          <p:cNvPr id="6" name="Picture 5" descr="A picture containing photo&#10;&#10;Description automatically generated">
            <a:extLst>
              <a:ext uri="{FF2B5EF4-FFF2-40B4-BE49-F238E27FC236}">
                <a16:creationId xmlns:a16="http://schemas.microsoft.com/office/drawing/2014/main" id="{DCEB0237-8F5F-5B4B-981F-86BF163BD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138" y="2333206"/>
            <a:ext cx="2611337" cy="2502843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B85EB94-1A4E-6E44-90B2-1A54236BE5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68" y="1830790"/>
            <a:ext cx="1753820" cy="1647453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1B806ECE-D829-4548-BFDE-3AEBF8C3D111}"/>
              </a:ext>
            </a:extLst>
          </p:cNvPr>
          <p:cNvSpPr/>
          <p:nvPr/>
        </p:nvSpPr>
        <p:spPr>
          <a:xfrm>
            <a:off x="3956670" y="4008859"/>
            <a:ext cx="1545383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Background</a:t>
            </a:r>
          </a:p>
        </p:txBody>
      </p:sp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5136F445-C28B-9042-9092-0CDB6EA20A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368" y="3618345"/>
            <a:ext cx="1753820" cy="159893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193CE0-0337-5B44-94C5-AB0C87E764F8}"/>
              </a:ext>
            </a:extLst>
          </p:cNvPr>
          <p:cNvSpPr txBox="1"/>
          <p:nvPr/>
        </p:nvSpPr>
        <p:spPr>
          <a:xfrm>
            <a:off x="4565291" y="5298442"/>
            <a:ext cx="403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 Mean (</a:t>
            </a:r>
            <a:r>
              <a:rPr lang="en-US" dirty="0" err="1"/>
              <a:t>μ</a:t>
            </a:r>
            <a:r>
              <a:rPr lang="en-US" dirty="0"/>
              <a:t>) and Std. Deviation (</a:t>
            </a:r>
            <a:r>
              <a:rPr lang="en-US" dirty="0" err="1"/>
              <a:t>σ</a:t>
            </a:r>
            <a:r>
              <a:rPr lang="en-US" dirty="0"/>
              <a:t>) of Foreground (FG) and Background (BG)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E52C16-F60E-7A4E-BF28-96B993E9299C}"/>
              </a:ext>
            </a:extLst>
          </p:cNvPr>
          <p:cNvSpPr txBox="1"/>
          <p:nvPr/>
        </p:nvSpPr>
        <p:spPr>
          <a:xfrm>
            <a:off x="9037218" y="4843168"/>
            <a:ext cx="2722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SNR= </a:t>
            </a:r>
            <a:r>
              <a:rPr lang="en-US" dirty="0" err="1"/>
              <a:t>μ</a:t>
            </a:r>
            <a:r>
              <a:rPr lang="en-US" baseline="-25000" dirty="0" err="1"/>
              <a:t>FG</a:t>
            </a:r>
            <a:r>
              <a:rPr lang="en-US" baseline="-25000" dirty="0"/>
              <a:t> </a:t>
            </a:r>
            <a:r>
              <a:rPr lang="en-US" dirty="0"/>
              <a:t>/ </a:t>
            </a:r>
            <a:r>
              <a:rPr lang="en-US" dirty="0" err="1"/>
              <a:t>μ</a:t>
            </a:r>
            <a:r>
              <a:rPr lang="en-US" baseline="-25000" dirty="0" err="1"/>
              <a:t>BG</a:t>
            </a:r>
            <a:endParaRPr lang="en-US" baseline="-25000" dirty="0"/>
          </a:p>
          <a:p>
            <a:pPr algn="ctr"/>
            <a:r>
              <a:rPr lang="en-US" dirty="0"/>
              <a:t>CNR= </a:t>
            </a:r>
            <a:r>
              <a:rPr lang="en-US" dirty="0" err="1"/>
              <a:t>σ</a:t>
            </a:r>
            <a:r>
              <a:rPr lang="en-US" baseline="-25000" dirty="0" err="1"/>
              <a:t>FG</a:t>
            </a:r>
            <a:r>
              <a:rPr lang="en-US" baseline="-25000" dirty="0"/>
              <a:t> </a:t>
            </a:r>
            <a:r>
              <a:rPr lang="en-US" dirty="0"/>
              <a:t>/ </a:t>
            </a:r>
            <a:r>
              <a:rPr lang="en-US" dirty="0" err="1"/>
              <a:t>μ</a:t>
            </a:r>
            <a:r>
              <a:rPr lang="en-US" baseline="-25000" dirty="0" err="1"/>
              <a:t>BG</a:t>
            </a:r>
            <a:endParaRPr lang="en-US" baseline="-25000" dirty="0"/>
          </a:p>
          <a:p>
            <a:pPr algn="ctr"/>
            <a:r>
              <a:rPr lang="en-US" dirty="0"/>
              <a:t>SVNVR= </a:t>
            </a:r>
            <a:r>
              <a:rPr lang="en-US" dirty="0" err="1"/>
              <a:t>σ</a:t>
            </a:r>
            <a:r>
              <a:rPr lang="en-US" baseline="-25000" dirty="0" err="1"/>
              <a:t>FG</a:t>
            </a:r>
            <a:r>
              <a:rPr lang="en-US" baseline="-25000" dirty="0"/>
              <a:t> </a:t>
            </a:r>
            <a:r>
              <a:rPr lang="en-US" dirty="0"/>
              <a:t>/ </a:t>
            </a:r>
            <a:r>
              <a:rPr lang="en-US" dirty="0" err="1"/>
              <a:t>σ</a:t>
            </a:r>
            <a:r>
              <a:rPr lang="en-US" baseline="-25000" dirty="0" err="1"/>
              <a:t>BG</a:t>
            </a:r>
            <a:endParaRPr lang="en-US" baseline="-25000" dirty="0"/>
          </a:p>
        </p:txBody>
      </p:sp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E3FF3-292E-F841-8277-434381D21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218" y="2089926"/>
            <a:ext cx="2801755" cy="26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1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207181" y="2368939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0670956-C52F-044C-BFAD-BE75060235C6}"/>
              </a:ext>
            </a:extLst>
          </p:cNvPr>
          <p:cNvSpPr/>
          <p:nvPr/>
        </p:nvSpPr>
        <p:spPr>
          <a:xfrm>
            <a:off x="11018323" y="2368938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6E957B21-A154-2A44-9658-06350E44E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309" y="2034878"/>
            <a:ext cx="1861862" cy="1583824"/>
          </a:xfrm>
          <a:prstGeom prst="rect">
            <a:avLst/>
          </a:prstGeom>
        </p:spPr>
      </p:pic>
      <p:pic>
        <p:nvPicPr>
          <p:cNvPr id="9" name="Picture 8" descr="A close up of an eye&#10;&#10;Description automatically generated">
            <a:extLst>
              <a:ext uri="{FF2B5EF4-FFF2-40B4-BE49-F238E27FC236}">
                <a16:creationId xmlns:a16="http://schemas.microsoft.com/office/drawing/2014/main" id="{CDA1C9B5-2DBF-0E4B-A415-FEFB86848E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290" y="2019656"/>
            <a:ext cx="2037907" cy="1583824"/>
          </a:xfrm>
          <a:prstGeom prst="rect">
            <a:avLst/>
          </a:prstGeom>
        </p:spPr>
      </p:pic>
      <p:pic>
        <p:nvPicPr>
          <p:cNvPr id="11" name="Picture 10" descr="A picture containing speaker, star&#10;&#10;Description automatically generated">
            <a:extLst>
              <a:ext uri="{FF2B5EF4-FFF2-40B4-BE49-F238E27FC236}">
                <a16:creationId xmlns:a16="http://schemas.microsoft.com/office/drawing/2014/main" id="{C64D778B-5EAA-B140-B42D-760F87769B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316" y="2011701"/>
            <a:ext cx="1944211" cy="1571314"/>
          </a:xfrm>
          <a:prstGeom prst="rect">
            <a:avLst/>
          </a:prstGeom>
        </p:spPr>
      </p:pic>
      <p:pic>
        <p:nvPicPr>
          <p:cNvPr id="13" name="Picture 12" descr="A picture containing shellfish, star&#10;&#10;Description automatically generated">
            <a:extLst>
              <a:ext uri="{FF2B5EF4-FFF2-40B4-BE49-F238E27FC236}">
                <a16:creationId xmlns:a16="http://schemas.microsoft.com/office/drawing/2014/main" id="{2097B102-EF6C-ED4E-B03B-2F9B379E64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1091" y="1898204"/>
            <a:ext cx="2311054" cy="1858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5FB25D-CC31-0342-9299-9EE701FAE523}"/>
              </a:ext>
            </a:extLst>
          </p:cNvPr>
          <p:cNvSpPr txBox="1"/>
          <p:nvPr/>
        </p:nvSpPr>
        <p:spPr>
          <a:xfrm>
            <a:off x="1004982" y="1590960"/>
            <a:ext cx="753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Estimating the Apparent Diffusivity Coefficient (ADC) from multiple b-values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766AF4C-F8C3-0F42-A16F-864B48C74024}"/>
              </a:ext>
            </a:extLst>
          </p:cNvPr>
          <p:cNvSpPr/>
          <p:nvPr/>
        </p:nvSpPr>
        <p:spPr>
          <a:xfrm>
            <a:off x="7489646" y="2384692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6051FC-A93E-C941-9DC2-D453C749D2F2}"/>
              </a:ext>
            </a:extLst>
          </p:cNvPr>
          <p:cNvSpPr txBox="1"/>
          <p:nvPr/>
        </p:nvSpPr>
        <p:spPr>
          <a:xfrm>
            <a:off x="1711938" y="3686002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b=0 s/mm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9969A-DF57-DF40-84E5-3A17F92A439F}"/>
              </a:ext>
            </a:extLst>
          </p:cNvPr>
          <p:cNvSpPr txBox="1"/>
          <p:nvPr/>
        </p:nvSpPr>
        <p:spPr>
          <a:xfrm>
            <a:off x="3631922" y="366895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b=500 s/mm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E46561-31B4-F84C-8D8C-93FF56FFDF01}"/>
              </a:ext>
            </a:extLst>
          </p:cNvPr>
          <p:cNvSpPr txBox="1"/>
          <p:nvPr/>
        </p:nvSpPr>
        <p:spPr>
          <a:xfrm>
            <a:off x="5629354" y="365262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b=1000 s/mm</a:t>
            </a:r>
            <a:r>
              <a:rPr lang="en-US" baseline="300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905E2-8FFD-8043-BCB1-B510EACB201F}"/>
              </a:ext>
            </a:extLst>
          </p:cNvPr>
          <p:cNvSpPr txBox="1"/>
          <p:nvPr/>
        </p:nvSpPr>
        <p:spPr>
          <a:xfrm>
            <a:off x="9444711" y="377172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ADC</a:t>
            </a:r>
            <a:endParaRPr lang="en-US" baseline="300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F06E837-EAA8-914C-8E6C-6EBD63A182EF}"/>
              </a:ext>
            </a:extLst>
          </p:cNvPr>
          <p:cNvSpPr/>
          <p:nvPr/>
        </p:nvSpPr>
        <p:spPr>
          <a:xfrm>
            <a:off x="207181" y="5168796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06CEFC3-27C0-E349-9A69-433F2902D7F4}"/>
              </a:ext>
            </a:extLst>
          </p:cNvPr>
          <p:cNvSpPr/>
          <p:nvPr/>
        </p:nvSpPr>
        <p:spPr>
          <a:xfrm>
            <a:off x="11007509" y="5184548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23EBF2-33FE-C34C-8627-551046CA79D9}"/>
              </a:ext>
            </a:extLst>
          </p:cNvPr>
          <p:cNvSpPr txBox="1"/>
          <p:nvPr/>
        </p:nvSpPr>
        <p:spPr>
          <a:xfrm>
            <a:off x="1664660" y="4417848"/>
            <a:ext cx="574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Estimating the T2 Relaxation Rate from multiple echo times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81950B4-474F-BB45-854F-247EE4D707F9}"/>
              </a:ext>
            </a:extLst>
          </p:cNvPr>
          <p:cNvSpPr/>
          <p:nvPr/>
        </p:nvSpPr>
        <p:spPr>
          <a:xfrm>
            <a:off x="7489646" y="5184549"/>
            <a:ext cx="1049386" cy="834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8D343-9FAB-5447-A97A-9DFF6FF9E6A0}"/>
              </a:ext>
            </a:extLst>
          </p:cNvPr>
          <p:cNvSpPr txBox="1"/>
          <p:nvPr/>
        </p:nvSpPr>
        <p:spPr>
          <a:xfrm>
            <a:off x="1846705" y="631175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TE=15ms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6113D2-5B70-DF4E-89F3-424C64174E18}"/>
              </a:ext>
            </a:extLst>
          </p:cNvPr>
          <p:cNvSpPr txBox="1"/>
          <p:nvPr/>
        </p:nvSpPr>
        <p:spPr>
          <a:xfrm>
            <a:off x="3958864" y="630227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TE=45ms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F1B283-616B-E04D-A4FE-76A022A1BB1A}"/>
              </a:ext>
            </a:extLst>
          </p:cNvPr>
          <p:cNvSpPr txBox="1"/>
          <p:nvPr/>
        </p:nvSpPr>
        <p:spPr>
          <a:xfrm>
            <a:off x="5960994" y="630227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TE=60ms</a:t>
            </a:r>
            <a:endParaRPr lang="en-US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15AD7-7EE8-E645-BAA7-CC218AA13A21}"/>
              </a:ext>
            </a:extLst>
          </p:cNvPr>
          <p:cNvSpPr txBox="1"/>
          <p:nvPr/>
        </p:nvSpPr>
        <p:spPr>
          <a:xfrm>
            <a:off x="9529670" y="646881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  <a:endParaRPr lang="en-US" baseline="30000" dirty="0"/>
          </a:p>
        </p:txBody>
      </p:sp>
      <p:pic>
        <p:nvPicPr>
          <p:cNvPr id="29" name="Picture 28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4DE8330B-72A3-5840-AB41-33E17FD39F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405" y="4826685"/>
            <a:ext cx="1820835" cy="1445748"/>
          </a:xfrm>
          <a:prstGeom prst="rect">
            <a:avLst/>
          </a:prstGeom>
        </p:spPr>
      </p:pic>
      <p:pic>
        <p:nvPicPr>
          <p:cNvPr id="31" name="Picture 30" descr="A picture containing sitting, light&#10;&#10;Description automatically generated">
            <a:extLst>
              <a:ext uri="{FF2B5EF4-FFF2-40B4-BE49-F238E27FC236}">
                <a16:creationId xmlns:a16="http://schemas.microsoft.com/office/drawing/2014/main" id="{36282E5A-FE03-1048-9105-2E0441CE12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952" y="4853781"/>
            <a:ext cx="1967245" cy="1448494"/>
          </a:xfrm>
          <a:prstGeom prst="rect">
            <a:avLst/>
          </a:prstGeom>
        </p:spPr>
      </p:pic>
      <p:pic>
        <p:nvPicPr>
          <p:cNvPr id="33" name="Picture 32" descr="A picture containing light&#10;&#10;Description automatically generated">
            <a:extLst>
              <a:ext uri="{FF2B5EF4-FFF2-40B4-BE49-F238E27FC236}">
                <a16:creationId xmlns:a16="http://schemas.microsoft.com/office/drawing/2014/main" id="{FD6EC378-A284-4947-94AE-FA2A69C155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410" y="4826685"/>
            <a:ext cx="1906238" cy="1444494"/>
          </a:xfrm>
          <a:prstGeom prst="rect">
            <a:avLst/>
          </a:prstGeom>
        </p:spPr>
      </p:pic>
      <p:pic>
        <p:nvPicPr>
          <p:cNvPr id="35" name="Picture 3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722A0244-4474-1944-9546-4D1442384F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327" y="4576253"/>
            <a:ext cx="2319129" cy="18583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B7E4AD3-2E01-2B41-B06A-FB0C53447F4D}"/>
              </a:ext>
            </a:extLst>
          </p:cNvPr>
          <p:cNvSpPr txBox="1"/>
          <p:nvPr/>
        </p:nvSpPr>
        <p:spPr>
          <a:xfrm>
            <a:off x="7355858" y="63022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17078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"/>
            <a:ext cx="10515600" cy="1325563"/>
          </a:xfrm>
        </p:spPr>
        <p:txBody>
          <a:bodyPr/>
          <a:lstStyle/>
          <a:p>
            <a:r>
              <a:rPr lang="en-US" dirty="0"/>
              <a:t>Brain Extraction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21E6563-1626-F044-8B68-59AFA36BDD6F}"/>
              </a:ext>
            </a:extLst>
          </p:cNvPr>
          <p:cNvSpPr/>
          <p:nvPr/>
        </p:nvSpPr>
        <p:spPr>
          <a:xfrm>
            <a:off x="794136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6DDACB9-B1BE-AF41-9526-140E0FB092D6}"/>
              </a:ext>
            </a:extLst>
          </p:cNvPr>
          <p:cNvSpPr/>
          <p:nvPr/>
        </p:nvSpPr>
        <p:spPr>
          <a:xfrm>
            <a:off x="4158006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photo, sitting, person&#10;&#10;Description automatically generated">
            <a:extLst>
              <a:ext uri="{FF2B5EF4-FFF2-40B4-BE49-F238E27FC236}">
                <a16:creationId xmlns:a16="http://schemas.microsoft.com/office/drawing/2014/main" id="{C584B17D-D8C9-D04D-8D30-AC8D87EF2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471" y="1491880"/>
            <a:ext cx="2481645" cy="2416434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916D0388-516C-2441-ADE2-B6296AEC1271}"/>
              </a:ext>
            </a:extLst>
          </p:cNvPr>
          <p:cNvSpPr/>
          <p:nvPr/>
        </p:nvSpPr>
        <p:spPr>
          <a:xfrm>
            <a:off x="7312379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lose up&#10;&#10;Description automatically generated">
            <a:extLst>
              <a:ext uri="{FF2B5EF4-FFF2-40B4-BE49-F238E27FC236}">
                <a16:creationId xmlns:a16="http://schemas.microsoft.com/office/drawing/2014/main" id="{61066655-565F-6045-B79D-1C27A3F549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771" y="1486822"/>
            <a:ext cx="2409145" cy="241643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10471766-5387-4649-ADAB-0DCD8A405017}"/>
              </a:ext>
            </a:extLst>
          </p:cNvPr>
          <p:cNvSpPr/>
          <p:nvPr/>
        </p:nvSpPr>
        <p:spPr>
          <a:xfrm>
            <a:off x="10511895" y="230009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close up&#10;&#10;Description automatically generated">
            <a:extLst>
              <a:ext uri="{FF2B5EF4-FFF2-40B4-BE49-F238E27FC236}">
                <a16:creationId xmlns:a16="http://schemas.microsoft.com/office/drawing/2014/main" id="{C8BB6AC9-98DB-534B-9AC5-2232360925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9303" y="1472635"/>
            <a:ext cx="2434467" cy="24164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F716B34-0F09-A448-B0FB-DC8187BA9284}"/>
              </a:ext>
            </a:extLst>
          </p:cNvPr>
          <p:cNvSpPr txBox="1"/>
          <p:nvPr/>
        </p:nvSpPr>
        <p:spPr>
          <a:xfrm>
            <a:off x="1445143" y="1031788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Scan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2C7807-62C5-C94C-A08D-9E292AED3BB2}"/>
              </a:ext>
            </a:extLst>
          </p:cNvPr>
          <p:cNvSpPr txBox="1"/>
          <p:nvPr/>
        </p:nvSpPr>
        <p:spPr>
          <a:xfrm>
            <a:off x="4659067" y="1039742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Enhanced Contrast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1CE9ED-3B37-2149-A368-DEBB409C89AF}"/>
              </a:ext>
            </a:extLst>
          </p:cNvPr>
          <p:cNvSpPr txBox="1"/>
          <p:nvPr/>
        </p:nvSpPr>
        <p:spPr>
          <a:xfrm>
            <a:off x="8098976" y="1056442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Regularized</a:t>
            </a:r>
          </a:p>
        </p:txBody>
      </p:sp>
      <p:pic>
        <p:nvPicPr>
          <p:cNvPr id="14" name="Picture 13" descr="A picture containing game&#10;&#10;Description automatically generated">
            <a:extLst>
              <a:ext uri="{FF2B5EF4-FFF2-40B4-BE49-F238E27FC236}">
                <a16:creationId xmlns:a16="http://schemas.microsoft.com/office/drawing/2014/main" id="{F5A1BF6B-EE65-A044-B671-8ED2A64026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861" y="4353167"/>
            <a:ext cx="2409145" cy="2352626"/>
          </a:xfrm>
          <a:prstGeom prst="rect">
            <a:avLst/>
          </a:prstGeom>
        </p:spPr>
      </p:pic>
      <p:sp>
        <p:nvSpPr>
          <p:cNvPr id="34" name="Right Arrow 33">
            <a:extLst>
              <a:ext uri="{FF2B5EF4-FFF2-40B4-BE49-F238E27FC236}">
                <a16:creationId xmlns:a16="http://schemas.microsoft.com/office/drawing/2014/main" id="{E670F96A-3562-EC4B-BC15-9D1A66A2EC0F}"/>
              </a:ext>
            </a:extLst>
          </p:cNvPr>
          <p:cNvSpPr/>
          <p:nvPr/>
        </p:nvSpPr>
        <p:spPr>
          <a:xfrm>
            <a:off x="841937" y="5309045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D91EFFCB-E8EA-C840-8AFC-454637D83065}"/>
              </a:ext>
            </a:extLst>
          </p:cNvPr>
          <p:cNvSpPr/>
          <p:nvPr/>
        </p:nvSpPr>
        <p:spPr>
          <a:xfrm>
            <a:off x="4158006" y="5234424"/>
            <a:ext cx="906924" cy="591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305187A-2713-0640-A033-CB2B3CB7DB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771" y="4332885"/>
            <a:ext cx="2454608" cy="23526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91E41BD-278A-6F46-B434-E801BA91F470}"/>
              </a:ext>
            </a:extLst>
          </p:cNvPr>
          <p:cNvSpPr txBox="1"/>
          <p:nvPr/>
        </p:nvSpPr>
        <p:spPr>
          <a:xfrm>
            <a:off x="1491016" y="3966323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0D6E25-DB96-DC4F-954B-83CEC243BB47}"/>
              </a:ext>
            </a:extLst>
          </p:cNvPr>
          <p:cNvSpPr txBox="1"/>
          <p:nvPr/>
        </p:nvSpPr>
        <p:spPr>
          <a:xfrm>
            <a:off x="4822600" y="3977740"/>
            <a:ext cx="301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Brain Segmentation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D36149-EFA0-9943-872B-CB3F416CEC68}"/>
              </a:ext>
            </a:extLst>
          </p:cNvPr>
          <p:cNvSpPr txBox="1"/>
          <p:nvPr/>
        </p:nvSpPr>
        <p:spPr>
          <a:xfrm>
            <a:off x="8223022" y="4813523"/>
            <a:ext cx="3357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Approach:</a:t>
            </a:r>
          </a:p>
          <a:p>
            <a:r>
              <a:rPr lang="en-US" dirty="0"/>
              <a:t>Avoid atlas registration and instead use feature extraction and graph-based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68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18B4-525E-314C-BA86-550EEDD0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7"/>
            <a:ext cx="10515600" cy="1325563"/>
          </a:xfrm>
        </p:spPr>
        <p:txBody>
          <a:bodyPr/>
          <a:lstStyle/>
          <a:p>
            <a:r>
              <a:rPr lang="en-US" dirty="0"/>
              <a:t>Brain Extraction</a:t>
            </a:r>
          </a:p>
        </p:txBody>
      </p:sp>
      <p:pic>
        <p:nvPicPr>
          <p:cNvPr id="3" name="Screen Recording 2020-08-24 at 8.20.08 AM" descr="Screen Recording 2020-08-24 at 8.20.08 AM">
            <a:hlinkClick r:id="" action="ppaction://media"/>
            <a:extLst>
              <a:ext uri="{FF2B5EF4-FFF2-40B4-BE49-F238E27FC236}">
                <a16:creationId xmlns:a16="http://schemas.microsoft.com/office/drawing/2014/main" id="{615E0EFB-6ED1-6F48-9CE7-3B79DA5C1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035051"/>
            <a:ext cx="10769600" cy="55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586</Words>
  <Application>Microsoft Macintosh PowerPoint</Application>
  <PresentationFormat>Widescreen</PresentationFormat>
  <Paragraphs>166</Paragraphs>
  <Slides>25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SPAN Image Analytics Update</vt:lpstr>
      <vt:lpstr>Progress Update – Data in the LONI IDA</vt:lpstr>
      <vt:lpstr>Analytics Pipeline Overview</vt:lpstr>
      <vt:lpstr>LONI IDA Data Wrangling Process</vt:lpstr>
      <vt:lpstr>Image Preprocessing</vt:lpstr>
      <vt:lpstr>Quality Assessment</vt:lpstr>
      <vt:lpstr>Parameter Estimation</vt:lpstr>
      <vt:lpstr>Brain Extraction</vt:lpstr>
      <vt:lpstr>Brain Extraction</vt:lpstr>
      <vt:lpstr>Lesion Segmentation</vt:lpstr>
      <vt:lpstr>Lesion Segmentation</vt:lpstr>
      <vt:lpstr>Analytics and Report Generation</vt:lpstr>
      <vt:lpstr>Some Results   Hopkins QC3893</vt:lpstr>
      <vt:lpstr>Some Results   Yale FR8090</vt:lpstr>
      <vt:lpstr>Some Results   UT UT0002</vt:lpstr>
      <vt:lpstr>Some Results  U of Iowa UI0000  (no lesion?)</vt:lpstr>
      <vt:lpstr>Some Results  Augusta AU8051</vt:lpstr>
      <vt:lpstr>Statistical Results – Quality Assessment</vt:lpstr>
      <vt:lpstr>Statistical Results – Parameter Mapping</vt:lpstr>
      <vt:lpstr>Statistical Results – Parameter Mapping</vt:lpstr>
      <vt:lpstr>Statistical Results – Parameter Mapping</vt:lpstr>
      <vt:lpstr>PowerPoint Presentation</vt:lpstr>
      <vt:lpstr>Statistical Results – Volumetrics</vt:lpstr>
      <vt:lpstr>Updates on previous issues</vt:lpstr>
      <vt:lpstr>Remaining Pieces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SPAN Image Analytics Update</dc:title>
  <dc:creator>Ryan Cabeen</dc:creator>
  <cp:lastModifiedBy>Ryan Cabeen</cp:lastModifiedBy>
  <cp:revision>66</cp:revision>
  <dcterms:created xsi:type="dcterms:W3CDTF">2020-07-29T21:57:06Z</dcterms:created>
  <dcterms:modified xsi:type="dcterms:W3CDTF">2021-02-20T06:08:16Z</dcterms:modified>
</cp:coreProperties>
</file>